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46"/>
  </p:notesMasterIdLst>
  <p:handoutMasterIdLst>
    <p:handoutMasterId r:id="rId47"/>
  </p:handoutMasterIdLst>
  <p:sldIdLst>
    <p:sldId id="317" r:id="rId2"/>
    <p:sldId id="412" r:id="rId3"/>
    <p:sldId id="407" r:id="rId4"/>
    <p:sldId id="408" r:id="rId5"/>
    <p:sldId id="402" r:id="rId6"/>
    <p:sldId id="403" r:id="rId7"/>
    <p:sldId id="410" r:id="rId8"/>
    <p:sldId id="404" r:id="rId9"/>
    <p:sldId id="405" r:id="rId10"/>
    <p:sldId id="406" r:id="rId11"/>
    <p:sldId id="378" r:id="rId12"/>
    <p:sldId id="430" r:id="rId13"/>
    <p:sldId id="413" r:id="rId14"/>
    <p:sldId id="414" r:id="rId15"/>
    <p:sldId id="415" r:id="rId16"/>
    <p:sldId id="416" r:id="rId17"/>
    <p:sldId id="417" r:id="rId18"/>
    <p:sldId id="418" r:id="rId19"/>
    <p:sldId id="419" r:id="rId20"/>
    <p:sldId id="431" r:id="rId21"/>
    <p:sldId id="432" r:id="rId22"/>
    <p:sldId id="424" r:id="rId23"/>
    <p:sldId id="425" r:id="rId24"/>
    <p:sldId id="426" r:id="rId25"/>
    <p:sldId id="427" r:id="rId26"/>
    <p:sldId id="428" r:id="rId27"/>
    <p:sldId id="429" r:id="rId28"/>
    <p:sldId id="433" r:id="rId29"/>
    <p:sldId id="435" r:id="rId30"/>
    <p:sldId id="436" r:id="rId31"/>
    <p:sldId id="438" r:id="rId32"/>
    <p:sldId id="439" r:id="rId33"/>
    <p:sldId id="440" r:id="rId34"/>
    <p:sldId id="441" r:id="rId35"/>
    <p:sldId id="442" r:id="rId36"/>
    <p:sldId id="443" r:id="rId37"/>
    <p:sldId id="444" r:id="rId38"/>
    <p:sldId id="445" r:id="rId39"/>
    <p:sldId id="446" r:id="rId40"/>
    <p:sldId id="447" r:id="rId41"/>
    <p:sldId id="448" r:id="rId42"/>
    <p:sldId id="449" r:id="rId43"/>
    <p:sldId id="450" r:id="rId44"/>
    <p:sldId id="451" r:id="rId45"/>
  </p:sldIdLst>
  <p:sldSz cx="9144000" cy="6858000" type="screen4x3"/>
  <p:notesSz cx="7099300" cy="102346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ngor-Jensen, Ole" initials="OMJ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D0"/>
    <a:srgbClr val="000000"/>
    <a:srgbClr val="D2D600"/>
    <a:srgbClr val="FBFB00"/>
    <a:srgbClr val="FFFFFF"/>
    <a:srgbClr val="FFD600"/>
    <a:srgbClr val="92BD11"/>
    <a:srgbClr val="62BEE7"/>
    <a:srgbClr val="CEE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6" autoAdjust="0"/>
    <p:restoredTop sz="96291" autoAdjust="0"/>
  </p:normalViewPr>
  <p:slideViewPr>
    <p:cSldViewPr snapToGrid="0">
      <p:cViewPr varScale="1">
        <p:scale>
          <a:sx n="134" d="100"/>
          <a:sy n="134" d="100"/>
        </p:scale>
        <p:origin x="1531" y="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871" cy="51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6" tIns="48038" rIns="96076" bIns="4803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738" y="0"/>
            <a:ext cx="3076870" cy="51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6" tIns="48038" rIns="96076" bIns="4803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D1506B-5AE1-4548-A197-BD4F9DE2B148}" type="datetime1">
              <a:rPr lang="sv-SE"/>
              <a:pPr/>
              <a:t>2017-11-07</a:t>
            </a:fld>
            <a:endParaRPr lang="sv-SE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736"/>
            <a:ext cx="3076871" cy="51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6" tIns="48038" rIns="96076" bIns="4803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738" y="9720736"/>
            <a:ext cx="3076870" cy="51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6" tIns="48038" rIns="96076" bIns="4803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A69894-7DF0-45EB-8BF7-CDCDBF69C87C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9826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871" cy="51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6" tIns="48038" rIns="96076" bIns="4803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738" y="0"/>
            <a:ext cx="3076870" cy="51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6" tIns="48038" rIns="96076" bIns="4803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864487-FCBC-41DD-B2E5-B8F210F25663}" type="datetime1">
              <a:rPr lang="sv-SE"/>
              <a:pPr/>
              <a:t>2017-11-07</a:t>
            </a:fld>
            <a:endParaRPr lang="sv-S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38" y="4861194"/>
            <a:ext cx="5678425" cy="460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6" tIns="48038" rIns="96076" bIns="48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736"/>
            <a:ext cx="3076871" cy="51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6" tIns="48038" rIns="96076" bIns="4803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738" y="9720736"/>
            <a:ext cx="3076870" cy="51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6" tIns="48038" rIns="96076" bIns="4803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6405AB-6765-4E40-AE9D-967FF56FA0EE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38296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178C8-20C2-49E5-B7E3-F61922E81028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9775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Skanska Teknikk</a:t>
            </a:r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C84AF-F973-4B88-A18A-9467CBFF6B7D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Skanska Teknikk</a:t>
            </a:r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47494-78C2-4484-B948-D2EBEF782FCE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Skanska Teknikk</a:t>
            </a:r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E36AAE-5B5B-42D2-966A-43A72200CCAD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5" y="304800"/>
            <a:ext cx="8440738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2275" y="1524000"/>
            <a:ext cx="4143375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8050" y="1524000"/>
            <a:ext cx="4144963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A4ACA-37C8-47D8-9194-C324FEEF4C2E}" type="slidenum">
              <a:rPr lang="en-US"/>
              <a:pPr>
                <a:defRPr/>
              </a:pPr>
              <a:t>‹#›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738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tel, tekst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2275" y="304800"/>
            <a:ext cx="8440738" cy="9144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422275" y="1524000"/>
            <a:ext cx="4143375" cy="44196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718050" y="1524000"/>
            <a:ext cx="4144963" cy="21336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4718050" y="3810000"/>
            <a:ext cx="4144963" cy="21336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0"/>
          </p:nvPr>
        </p:nvSpPr>
        <p:spPr>
          <a:xfrm>
            <a:off x="7997825" y="66294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fld id="{5E3E78AF-422D-44F9-A11E-7C8E630100FD}" type="slidenum">
              <a:rPr lang="en-US" altLang="nb-NO"/>
              <a:pPr/>
              <a:t>‹#›</a:t>
            </a:fld>
            <a:endParaRPr lang="en-US" altLang="nb-NO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06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Skanska Teknikk</a:t>
            </a:r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D27CF-354B-476E-81E8-3BFF4BEBC1E0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Skanska Teknikk</a:t>
            </a:r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C5C20-89D8-457F-B83C-944704BF253A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Skanska Teknikk</a:t>
            </a:r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0998F-ED02-4902-A156-45093329C27B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Skanska Teknikk</a:t>
            </a:r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8BDE4-2950-4DC3-9363-C8C6BAD29AAE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Skanska Teknikk</a:t>
            </a:r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8943CF-1CC4-47D1-A887-AE7091FABD90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Skanska Teknikk</a:t>
            </a:r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453DC-A5FF-46F8-9797-5438EC56914D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Skanska Teknikk</a:t>
            </a:r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A248F-5A5B-457D-B0E2-AD6E07A0B528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630243-43D7-43DB-B015-83195F777BF7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Skanska Teknikk</a:t>
            </a:r>
            <a:endParaRPr lang="sv-SE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B5A3CE1-A285-47DE-8E19-5C45EDB8922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 smtClean="0"/>
              <a:t>Skanska Teknikk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ransition spd="slow">
    <p:wip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3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equa.se/eng.ice.html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apps1.eere.energy.gov/buildings/energyplu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ogrambyggerne.no/" TargetMode="External"/><Relationship Id="rId5" Type="http://schemas.openxmlformats.org/officeDocument/2006/relationships/hyperlink" Target="http://www.passiv.de/index.html?/07_eng/phpp/PHPP2007_F.htm" TargetMode="External"/><Relationship Id="rId10" Type="http://schemas.openxmlformats.org/officeDocument/2006/relationships/image" Target="../media/image9.jpeg"/><Relationship Id="rId4" Type="http://schemas.openxmlformats.org/officeDocument/2006/relationships/hyperlink" Target="http://www.strusoft.com/index.php/en/products/vip-energy" TargetMode="External"/><Relationship Id="rId9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5.bin"/><Relationship Id="rId3" Type="http://schemas.openxmlformats.org/officeDocument/2006/relationships/image" Target="../media/image15.png"/><Relationship Id="rId7" Type="http://schemas.openxmlformats.org/officeDocument/2006/relationships/image" Target="../media/image11.wmf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10" Type="http://schemas.openxmlformats.org/officeDocument/2006/relationships/image" Target="../media/image16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Relationship Id="rId1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5.png"/><Relationship Id="rId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jpe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535531"/>
          </a:xfrm>
        </p:spPr>
        <p:txBody>
          <a:bodyPr/>
          <a:lstStyle/>
          <a:p>
            <a:r>
              <a:rPr lang="nb-NO" sz="3200" dirty="0" smtClean="0"/>
              <a:t>KURS I SIMIEN </a:t>
            </a:r>
            <a:r>
              <a:rPr lang="nb-NO" sz="3200" dirty="0" smtClean="0"/>
              <a:t>6.0  </a:t>
            </a:r>
            <a:endParaRPr lang="nb-NO" sz="32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>
                <a:solidFill>
                  <a:srgbClr val="FFFFFF"/>
                </a:solidFill>
              </a:rPr>
              <a:t>ProgramByggerne</a:t>
            </a:r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D27CF-354B-476E-81E8-3BFF4BEBC1E0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sv-SE">
              <a:solidFill>
                <a:srgbClr val="FFFFFF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9" y="1619479"/>
            <a:ext cx="5700999" cy="438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799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1716C-635C-431F-8A83-D5FBADA1D6F3}" type="slidenum">
              <a:rPr lang="en-US" altLang="nb-NO"/>
              <a:pPr/>
              <a:t>10</a:t>
            </a:fld>
            <a:endParaRPr lang="en-US" altLang="nb-NO" sz="1400">
              <a:latin typeface="Times New Roman" pitchFamily="18" charset="0"/>
            </a:endParaRPr>
          </a:p>
        </p:txBody>
      </p:sp>
      <p:sp>
        <p:nvSpPr>
          <p:cNvPr id="71697" name="Rectangle 17"/>
          <p:cNvSpPr>
            <a:spLocks noGrp="1" noChangeArrowheads="1"/>
          </p:cNvSpPr>
          <p:nvPr>
            <p:ph type="title"/>
          </p:nvPr>
        </p:nvSpPr>
        <p:spPr>
          <a:xfrm>
            <a:off x="390525" y="0"/>
            <a:ext cx="7620000" cy="1143000"/>
          </a:xfrm>
        </p:spPr>
        <p:txBody>
          <a:bodyPr/>
          <a:lstStyle/>
          <a:p>
            <a:r>
              <a:rPr lang="nb-NO" altLang="nb-NO" sz="3200" dirty="0" smtClean="0"/>
              <a:t>Temperaturforløp</a:t>
            </a:r>
            <a:endParaRPr lang="nb-NO" altLang="nb-NO" sz="3200" dirty="0"/>
          </a:p>
        </p:txBody>
      </p:sp>
      <p:pic>
        <p:nvPicPr>
          <p:cNvPr id="7169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5" y="0"/>
            <a:ext cx="11334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0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0" y="833438"/>
            <a:ext cx="4962391" cy="285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1" name="Picture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563" y="3684431"/>
            <a:ext cx="4897437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813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Håndregneoppgave: 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7098030" cy="4800600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Leilighet: 64 m</a:t>
            </a:r>
            <a:r>
              <a:rPr lang="nb-NO" dirty="0" smtClean="0">
                <a:latin typeface="Calibri"/>
              </a:rPr>
              <a:t>²</a:t>
            </a:r>
            <a:r>
              <a:rPr lang="nb-NO" dirty="0" smtClean="0"/>
              <a:t> BRA </a:t>
            </a:r>
          </a:p>
          <a:p>
            <a:r>
              <a:rPr lang="nb-NO" dirty="0" smtClean="0"/>
              <a:t>En fasade: 8 x 3 m mot syd.  </a:t>
            </a:r>
          </a:p>
          <a:p>
            <a:r>
              <a:rPr lang="nb-NO" dirty="0" smtClean="0"/>
              <a:t>Stort vindusfelt på 2 x 6 m.  </a:t>
            </a:r>
          </a:p>
          <a:p>
            <a:r>
              <a:rPr lang="nb-NO" dirty="0" smtClean="0"/>
              <a:t>U-verdier og varmekapasitet:</a:t>
            </a:r>
          </a:p>
          <a:p>
            <a:pPr lvl="1"/>
            <a:r>
              <a:rPr lang="nb-NO" dirty="0" smtClean="0"/>
              <a:t>Yttervegg: U = 0,18 </a:t>
            </a:r>
            <a:r>
              <a:rPr lang="nb-NO" dirty="0"/>
              <a:t>	</a:t>
            </a:r>
            <a:endParaRPr lang="nb-NO" dirty="0" smtClean="0">
              <a:latin typeface="Calibri"/>
            </a:endParaRPr>
          </a:p>
          <a:p>
            <a:pPr lvl="1"/>
            <a:r>
              <a:rPr lang="nb-NO" dirty="0" smtClean="0"/>
              <a:t>Vindu</a:t>
            </a:r>
            <a:r>
              <a:rPr lang="nb-NO" dirty="0" smtClean="0"/>
              <a:t>: U = 1,2 </a:t>
            </a:r>
          </a:p>
          <a:p>
            <a:r>
              <a:rPr lang="nb-NO" altLang="nb-NO" sz="2400" dirty="0"/>
              <a:t>Ventilasjon: </a:t>
            </a:r>
            <a:r>
              <a:rPr lang="nb-NO" altLang="nb-NO" sz="2400" dirty="0" smtClean="0"/>
              <a:t>1,5 </a:t>
            </a:r>
            <a:r>
              <a:rPr lang="nb-NO" altLang="nb-NO" sz="2400" dirty="0"/>
              <a:t>m³/hm²</a:t>
            </a:r>
          </a:p>
          <a:p>
            <a:r>
              <a:rPr lang="nb-NO" altLang="nb-NO" sz="2400" dirty="0" err="1"/>
              <a:t>Virk.grad</a:t>
            </a:r>
            <a:r>
              <a:rPr lang="nb-NO" altLang="nb-NO" sz="2400" dirty="0"/>
              <a:t> </a:t>
            </a:r>
            <a:r>
              <a:rPr lang="nb-NO" altLang="nb-NO" sz="2400" dirty="0" err="1"/>
              <a:t>gj.vinner</a:t>
            </a:r>
            <a:r>
              <a:rPr lang="nb-NO" altLang="nb-NO" sz="2400" dirty="0"/>
              <a:t>: </a:t>
            </a:r>
            <a:r>
              <a:rPr lang="nb-NO" altLang="nb-NO" sz="2400" dirty="0" smtClean="0"/>
              <a:t>80 </a:t>
            </a:r>
            <a:r>
              <a:rPr lang="nb-NO" altLang="nb-NO" sz="2400" dirty="0"/>
              <a:t>%</a:t>
            </a:r>
          </a:p>
          <a:p>
            <a:r>
              <a:rPr lang="nb-NO" altLang="nb-NO" sz="2400" dirty="0"/>
              <a:t>Lekkasjetall: </a:t>
            </a:r>
            <a:r>
              <a:rPr lang="nb-NO" altLang="nb-NO" sz="2400" dirty="0" smtClean="0"/>
              <a:t>1.5 </a:t>
            </a:r>
            <a:r>
              <a:rPr lang="nb-NO" altLang="nb-NO" sz="2400" dirty="0"/>
              <a:t>oms/t</a:t>
            </a:r>
          </a:p>
          <a:p>
            <a:r>
              <a:rPr lang="nb-NO" altLang="nb-NO" sz="2400" dirty="0" smtClean="0"/>
              <a:t>Luftvolum: 160 m</a:t>
            </a:r>
            <a:r>
              <a:rPr lang="nb-NO" altLang="nb-NO" sz="2400" dirty="0" smtClean="0">
                <a:latin typeface="Calibri"/>
              </a:rPr>
              <a:t>³</a:t>
            </a:r>
            <a:endParaRPr lang="nb-NO" altLang="nb-NO" sz="2400" dirty="0" smtClean="0"/>
          </a:p>
          <a:p>
            <a:r>
              <a:rPr lang="nb-NO" altLang="nb-NO" sz="2400" dirty="0" err="1" smtClean="0"/>
              <a:t>Utetemp</a:t>
            </a:r>
            <a:r>
              <a:rPr lang="nb-NO" altLang="nb-NO" sz="2400" dirty="0" smtClean="0"/>
              <a:t> vinter: </a:t>
            </a:r>
            <a:r>
              <a:rPr lang="nb-NO" altLang="nb-NO" sz="2400" dirty="0"/>
              <a:t>-20 °C</a:t>
            </a:r>
          </a:p>
          <a:p>
            <a:r>
              <a:rPr lang="nb-NO" altLang="nb-NO" sz="2400" dirty="0" smtClean="0"/>
              <a:t>Innetemperatur: 21 </a:t>
            </a:r>
            <a:r>
              <a:rPr lang="nb-NO" altLang="nb-NO" sz="2400" dirty="0"/>
              <a:t>°</a:t>
            </a:r>
            <a:r>
              <a:rPr lang="nb-NO" altLang="nb-NO" sz="2400" dirty="0" smtClean="0"/>
              <a:t>C </a:t>
            </a:r>
            <a:endParaRPr lang="nb-NO" altLang="nb-NO" sz="2400" dirty="0"/>
          </a:p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D27CF-354B-476E-81E8-3BFF4BEBC1E0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Plassholder for innhold 2"/>
          <p:cNvSpPr txBox="1">
            <a:spLocks/>
          </p:cNvSpPr>
          <p:nvPr/>
        </p:nvSpPr>
        <p:spPr>
          <a:xfrm>
            <a:off x="4480560" y="1531620"/>
            <a:ext cx="3519889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b-NO" smtClean="0"/>
              <a:t>BEREGN DIMENSJONERENDE VARMBEHOV</a:t>
            </a:r>
          </a:p>
          <a:p>
            <a:pPr fontAlgn="auto">
              <a:spcAft>
                <a:spcPts val="0"/>
              </a:spcAft>
            </a:pPr>
            <a:r>
              <a:rPr lang="nb-NO" smtClean="0"/>
              <a:t>BEREGN TEMPERATUR ETTER GJENVINNER</a:t>
            </a:r>
          </a:p>
          <a:p>
            <a:pPr fontAlgn="auto">
              <a:spcAft>
                <a:spcPts val="0"/>
              </a:spcAft>
            </a:pPr>
            <a:r>
              <a:rPr lang="nb-NO" smtClean="0"/>
              <a:t>BEREGN VARMEBEHOV  TIL VARMEBATTERI OG ROMOPPVARMING </a:t>
            </a:r>
          </a:p>
          <a:p>
            <a:pPr fontAlgn="auto">
              <a:spcAft>
                <a:spcPts val="0"/>
              </a:spcAft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98591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Skanska Teknikk</a:t>
            </a:r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D27CF-354B-476E-81E8-3BFF4BEBC1E0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03566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35056E9-C5B6-4478-8B08-5F42D115BF7E}" type="slidenum">
              <a:rPr lang="en-US" altLang="nb-NO" sz="1000" smtClean="0"/>
              <a:pPr/>
              <a:t>13</a:t>
            </a:fld>
            <a:endParaRPr lang="en-US" altLang="nb-NO" sz="1400" smtClean="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7450"/>
            <a:ext cx="8561388" cy="1470025"/>
          </a:xfrm>
        </p:spPr>
        <p:txBody>
          <a:bodyPr/>
          <a:lstStyle/>
          <a:p>
            <a:pPr algn="ctr"/>
            <a:r>
              <a:rPr lang="en-GB" altLang="nb-NO" sz="2400" dirty="0" smtClean="0"/>
              <a:t>NS3031, </a:t>
            </a:r>
            <a:r>
              <a:rPr lang="en-GB" altLang="nb-NO" sz="2400" dirty="0" smtClean="0"/>
              <a:t>TEK17,  </a:t>
            </a:r>
            <a:r>
              <a:rPr lang="en-GB" altLang="nb-NO" sz="2400" dirty="0" smtClean="0"/>
              <a:t>EMS  </a:t>
            </a:r>
            <a:r>
              <a:rPr lang="en-GB" altLang="nb-NO" sz="2400" dirty="0" err="1" smtClean="0"/>
              <a:t>og</a:t>
            </a:r>
            <a:r>
              <a:rPr lang="en-GB" altLang="nb-NO" sz="2400" dirty="0" smtClean="0"/>
              <a:t>  NS3700 </a:t>
            </a:r>
            <a:br>
              <a:rPr lang="en-GB" altLang="nb-NO" sz="2400" dirty="0" smtClean="0"/>
            </a:br>
            <a:endParaRPr lang="nb-NO" altLang="nb-NO" sz="2400" dirty="0" smtClean="0"/>
          </a:p>
        </p:txBody>
      </p:sp>
      <p:pic>
        <p:nvPicPr>
          <p:cNvPr id="14342" name="Picture 4" descr="skann0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536" y="1553955"/>
            <a:ext cx="3560286" cy="490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3938" t="12084" r="34312" b="6602"/>
          <a:stretch/>
        </p:blipFill>
        <p:spPr>
          <a:xfrm>
            <a:off x="542925" y="1553955"/>
            <a:ext cx="3509010" cy="491814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7081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AE964AF-9D75-47FF-972F-8E7D904E052C}" type="slidenum">
              <a:rPr lang="en-US" altLang="nb-NO" sz="1000" smtClean="0"/>
              <a:pPr/>
              <a:t>14</a:t>
            </a:fld>
            <a:endParaRPr lang="en-US" altLang="nb-NO" sz="1400" smtClean="0">
              <a:latin typeface="Times New Roman" pitchFamily="18" charset="0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b-NO" altLang="nb-NO"/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b-NO" altLang="nb-NO"/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b-NO" altLang="nb-NO"/>
          </a:p>
        </p:txBody>
      </p: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b-NO" altLang="nb-NO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b-NO" altLang="nb-NO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938" t="12084" r="34312" b="6602"/>
          <a:stretch/>
        </p:blipFill>
        <p:spPr>
          <a:xfrm>
            <a:off x="2760345" y="975646"/>
            <a:ext cx="3931920" cy="551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97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2CF2E8D-AD1A-4D7D-B8F3-F4CA1A52D41B}" type="slidenum">
              <a:rPr lang="en-US" altLang="nb-NO" sz="1000" smtClean="0"/>
              <a:pPr/>
              <a:t>15</a:t>
            </a:fld>
            <a:endParaRPr lang="en-US" altLang="nb-NO" sz="1400" smtClean="0">
              <a:latin typeface="Times New Roman" pitchFamily="18" charset="0"/>
            </a:endParaRPr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/>
              <a:t>Varmetapstall og varmetapsbudsjett</a:t>
            </a:r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b-NO" altLang="nb-NO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604963" y="1862138"/>
          <a:ext cx="5491162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0" name="Equation" r:id="rId3" imgW="1764534" imgH="215806" progId="Equation.3">
                  <p:embed/>
                </p:oleObj>
              </mc:Choice>
              <mc:Fallback>
                <p:oleObj name="Equation" r:id="rId3" imgW="1764534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963" y="1862138"/>
                        <a:ext cx="5491162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b-NO" altLang="nb-NO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793750" y="2554288"/>
          <a:ext cx="1296988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1" name="Equation" r:id="rId5" imgW="520474" imgH="380835" progId="Equation.3">
                  <p:embed/>
                </p:oleObj>
              </mc:Choice>
              <mc:Fallback>
                <p:oleObj name="Equation" r:id="rId5" imgW="520474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2554288"/>
                        <a:ext cx="1296988" cy="944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273548"/>
              </p:ext>
            </p:extLst>
          </p:nvPr>
        </p:nvGraphicFramePr>
        <p:xfrm>
          <a:off x="2447045" y="2808383"/>
          <a:ext cx="8288338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2" name="Document" r:id="rId7" imgW="6109039" imgH="2171544" progId="Word.Document.8">
                  <p:embed/>
                </p:oleObj>
              </mc:Choice>
              <mc:Fallback>
                <p:oleObj name="Document" r:id="rId7" imgW="6109039" imgH="217154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0265"/>
                      <a:stretch>
                        <a:fillRect/>
                      </a:stretch>
                    </p:blipFill>
                    <p:spPr bwMode="auto">
                      <a:xfrm>
                        <a:off x="2447045" y="2808383"/>
                        <a:ext cx="8288338" cy="369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accent2"/>
                                </a:gs>
                                <a:gs pos="100000">
                                  <a:schemeClr val="bg1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2923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8D8289F-1D52-4F37-BE99-5130F450A943}" type="slidenum">
              <a:rPr lang="en-US" altLang="nb-NO" sz="1000" smtClean="0"/>
              <a:pPr/>
              <a:t>16</a:t>
            </a:fld>
            <a:endParaRPr lang="en-US" altLang="nb-NO" sz="1400" smtClean="0">
              <a:latin typeface="Times New Roman" pitchFamily="18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/>
              <a:t>Netto energibudsjett</a:t>
            </a:r>
          </a:p>
        </p:txBody>
      </p:sp>
      <p:graphicFrame>
        <p:nvGraphicFramePr>
          <p:cNvPr id="717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-395288" y="1495425"/>
          <a:ext cx="9539288" cy="400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1" name="Document" r:id="rId3" imgW="6109039" imgH="2567583" progId="Word.Document.8">
                  <p:embed/>
                </p:oleObj>
              </mc:Choice>
              <mc:Fallback>
                <p:oleObj name="Document" r:id="rId3" imgW="6109039" imgH="256758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95288" y="1495425"/>
                        <a:ext cx="9539288" cy="400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accent2"/>
                                </a:gs>
                                <a:gs pos="100000">
                                  <a:schemeClr val="bg1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kstSylinder 1"/>
          <p:cNvSpPr txBox="1"/>
          <p:nvPr/>
        </p:nvSpPr>
        <p:spPr>
          <a:xfrm>
            <a:off x="1079653" y="5860973"/>
            <a:ext cx="4107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MÅLEPUNKT </a:t>
            </a:r>
            <a:r>
              <a:rPr lang="nb-NO" sz="2400" dirty="0" smtClean="0"/>
              <a:t>TEK10/TEK17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58201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2B88332-0209-494C-B28E-16D0CAC19C3B}" type="slidenum">
              <a:rPr lang="en-US" altLang="nb-NO" sz="1000" smtClean="0"/>
              <a:pPr/>
              <a:t>17</a:t>
            </a:fld>
            <a:endParaRPr lang="en-US" altLang="nb-NO" sz="1400" smtClean="0">
              <a:latin typeface="Times New Roman" pitchFamily="18" charset="0"/>
            </a:endParaRP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/>
              <a:t>Levert energi</a:t>
            </a: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b-NO" altLang="nb-NO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530225" y="1670050"/>
          <a:ext cx="314801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6" name="Equation" r:id="rId3" imgW="2044700" imgH="393700" progId="Equation.3">
                  <p:embed/>
                </p:oleObj>
              </mc:Choice>
              <mc:Fallback>
                <p:oleObj name="Equation" r:id="rId3" imgW="2044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1670050"/>
                        <a:ext cx="3148013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058863" y="2989263"/>
          <a:ext cx="6108700" cy="198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7" name="Document" r:id="rId5" imgW="6109039" imgH="1988841" progId="Word.Document.8">
                  <p:embed/>
                </p:oleObj>
              </mc:Choice>
              <mc:Fallback>
                <p:oleObj name="Document" r:id="rId5" imgW="6109039" imgH="198884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2989263"/>
                        <a:ext cx="6108700" cy="198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accent2"/>
                                </a:gs>
                                <a:gs pos="100000">
                                  <a:schemeClr val="bg1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Sylinder 6"/>
          <p:cNvSpPr txBox="1"/>
          <p:nvPr/>
        </p:nvSpPr>
        <p:spPr>
          <a:xfrm>
            <a:off x="1079653" y="5860973"/>
            <a:ext cx="4420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MÅLEPUNKT ENERGIMERKE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24756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2952CFB-9458-4FA6-8108-C9090521320C}" type="slidenum">
              <a:rPr lang="en-US" altLang="nb-NO" sz="1000" smtClean="0"/>
              <a:pPr/>
              <a:t>18</a:t>
            </a:fld>
            <a:endParaRPr lang="en-US" altLang="nb-NO" sz="1400" smtClean="0">
              <a:latin typeface="Times New Roman" pitchFamily="18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3200" smtClean="0"/>
              <a:t>CO2-utslipp, primærenergi, energikost</a:t>
            </a: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b-NO" altLang="nb-NO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58775" y="1731963"/>
          <a:ext cx="253841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2" name="Equation" r:id="rId3" imgW="1333500" imgH="241300" progId="Equation.3">
                  <p:embed/>
                </p:oleObj>
              </mc:Choice>
              <mc:Fallback>
                <p:oleObj name="Equation" r:id="rId3" imgW="1333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1731963"/>
                        <a:ext cx="2538413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104900" y="3367088"/>
          <a:ext cx="6121400" cy="210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3" name="Document" r:id="rId5" imgW="6121305" imgH="2110283" progId="Word.Document.8">
                  <p:embed/>
                </p:oleObj>
              </mc:Choice>
              <mc:Fallback>
                <p:oleObj name="Document" r:id="rId5" imgW="6121305" imgH="211028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3367088"/>
                        <a:ext cx="6121400" cy="210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accent2"/>
                                </a:gs>
                                <a:gs pos="100000">
                                  <a:schemeClr val="bg1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04900" y="5886450"/>
            <a:ext cx="6628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Målepunkt </a:t>
            </a:r>
            <a:r>
              <a:rPr lang="nb-NO" dirty="0" err="1" smtClean="0"/>
              <a:t>Futurebuilt</a:t>
            </a:r>
            <a:r>
              <a:rPr lang="nb-NO" dirty="0" smtClean="0"/>
              <a:t> +</a:t>
            </a:r>
            <a:r>
              <a:rPr lang="nb-NO" dirty="0" err="1" smtClean="0"/>
              <a:t>Hus&amp;NZEB</a:t>
            </a:r>
            <a:r>
              <a:rPr lang="nb-NO" dirty="0" smtClean="0"/>
              <a:t> (vektet), ZEB-definisjon og </a:t>
            </a:r>
          </a:p>
          <a:p>
            <a:r>
              <a:rPr lang="nb-NO" dirty="0" smtClean="0"/>
              <a:t>Powerhouse-definisjonen.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7129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3200" smtClean="0"/>
              <a:t>Mange normative og informative tillegg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5607E42-461C-47D4-8E23-F88540AC7A67}" type="slidenum">
              <a:rPr lang="en-US" altLang="nb-NO" sz="1000" smtClean="0"/>
              <a:pPr/>
              <a:t>19</a:t>
            </a:fld>
            <a:endParaRPr lang="en-US" altLang="nb-NO" sz="1400" smtClean="0">
              <a:latin typeface="Times New Roman" pitchFamily="18" charset="0"/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349375" y="2298700"/>
          <a:ext cx="6108700" cy="318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2" name="Document" r:id="rId3" imgW="6109039" imgH="3187046" progId="Word.Document.8">
                  <p:embed/>
                </p:oleObj>
              </mc:Choice>
              <mc:Fallback>
                <p:oleObj name="Document" r:id="rId3" imgW="6109039" imgH="318704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75" y="2298700"/>
                        <a:ext cx="6108700" cy="318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accent2"/>
                                </a:gs>
                                <a:gs pos="100000">
                                  <a:schemeClr val="bg1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9217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PROGRAM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D27CF-354B-476E-81E8-3BFF4BEBC1E0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sv-SE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040990" y="1600201"/>
          <a:ext cx="6452420" cy="4800598"/>
        </p:xfrm>
        <a:graphic>
          <a:graphicData uri="http://schemas.openxmlformats.org/drawingml/2006/table">
            <a:tbl>
              <a:tblPr/>
              <a:tblGrid>
                <a:gridCol w="3226210"/>
                <a:gridCol w="3226210"/>
              </a:tblGrid>
              <a:tr h="309716">
                <a:tc>
                  <a:txBody>
                    <a:bodyPr/>
                    <a:lstStyle/>
                    <a:p>
                      <a:r>
                        <a:rPr lang="nb-NO" sz="1500"/>
                        <a:t>09.30 – 10.00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500"/>
                        <a:t>Registrering – Kaffe/frukt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2003">
                <a:tc>
                  <a:txBody>
                    <a:bodyPr/>
                    <a:lstStyle/>
                    <a:p>
                      <a:r>
                        <a:rPr lang="nb-NO" sz="1500"/>
                        <a:t>10.00 – 10.30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500"/>
                        <a:t>Intro til energiberegninger – stasjonære og dynamiske beregninger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4290">
                <a:tc>
                  <a:txBody>
                    <a:bodyPr/>
                    <a:lstStyle/>
                    <a:p>
                      <a:r>
                        <a:rPr lang="nb-NO" sz="1500"/>
                        <a:t>10.30 - 11.00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500"/>
                        <a:t>Kort gjennomgang av NS 3031, TS 3031, TEK, energimerking og passivhusstandarder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16">
                <a:tc>
                  <a:txBody>
                    <a:bodyPr/>
                    <a:lstStyle/>
                    <a:p>
                      <a:r>
                        <a:rPr lang="nb-NO" sz="1500"/>
                        <a:t>11.00 - 11.15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500"/>
                        <a:t>Kaffe/frukt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2003">
                <a:tc>
                  <a:txBody>
                    <a:bodyPr/>
                    <a:lstStyle/>
                    <a:p>
                      <a:r>
                        <a:rPr lang="nb-NO" sz="1500"/>
                        <a:t>11.15 – 12.00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500"/>
                        <a:t>Håndberegningsøvelse og litt om modellering i SIMIEN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2003">
                <a:tc>
                  <a:txBody>
                    <a:bodyPr/>
                    <a:lstStyle/>
                    <a:p>
                      <a:r>
                        <a:rPr lang="nb-NO" sz="1500"/>
                        <a:t>12.00 – 12.30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500"/>
                        <a:t>Gjennomgang av oppgaver som skal brukes etter lunsj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16">
                <a:tc>
                  <a:txBody>
                    <a:bodyPr/>
                    <a:lstStyle/>
                    <a:p>
                      <a:r>
                        <a:rPr lang="nb-NO" sz="1500"/>
                        <a:t>12.30 – 13.00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500"/>
                        <a:t>Lunsj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16">
                <a:tc>
                  <a:txBody>
                    <a:bodyPr/>
                    <a:lstStyle/>
                    <a:p>
                      <a:r>
                        <a:rPr lang="nb-NO" sz="1500"/>
                        <a:t>13.00 - 13.20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500"/>
                        <a:t>Intro til oppgave – oppdeling i grupper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16">
                <a:tc>
                  <a:txBody>
                    <a:bodyPr/>
                    <a:lstStyle/>
                    <a:p>
                      <a:r>
                        <a:rPr lang="nb-NO" sz="1500"/>
                        <a:t>13.20 – 15.00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500"/>
                        <a:t>Arbeid med case – veiledning i grupper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16">
                <a:tc>
                  <a:txBody>
                    <a:bodyPr/>
                    <a:lstStyle/>
                    <a:p>
                      <a:r>
                        <a:rPr lang="nb-NO" sz="1500"/>
                        <a:t>15.00 – 15.15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500"/>
                        <a:t>Kaffe/frukt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2003">
                <a:tc>
                  <a:txBody>
                    <a:bodyPr/>
                    <a:lstStyle/>
                    <a:p>
                      <a:r>
                        <a:rPr lang="nb-NO" sz="1500"/>
                        <a:t>15.15 - 16.00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dirty="0"/>
                        <a:t>Presentasjon i plenum – diskusjon av løsninger og resultater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277126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Energirammer TEK17</a:t>
            </a:r>
            <a:endParaRPr lang="nb-NO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40990" y="1600201"/>
          <a:ext cx="6452420" cy="4800598"/>
        </p:xfrm>
        <a:graphic>
          <a:graphicData uri="http://schemas.openxmlformats.org/drawingml/2006/table">
            <a:tbl>
              <a:tblPr/>
              <a:tblGrid>
                <a:gridCol w="3226210"/>
                <a:gridCol w="3226210"/>
              </a:tblGrid>
              <a:tr h="542003">
                <a:tc>
                  <a:txBody>
                    <a:bodyPr/>
                    <a:lstStyle/>
                    <a:p>
                      <a:r>
                        <a:rPr lang="nb-NO" sz="1500" i="1" dirty="0"/>
                        <a:t>Bygningskategori</a:t>
                      </a:r>
                      <a:r>
                        <a:rPr lang="nb-NO" sz="1500" dirty="0"/>
                        <a:t> 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i="1"/>
                        <a:t>Totalt netto energibehov</a:t>
                      </a:r>
                      <a:r>
                        <a:rPr lang="nb-NO" sz="1500"/>
                        <a:t> </a:t>
                      </a:r>
                      <a:br>
                        <a:rPr lang="nb-NO" sz="1500"/>
                      </a:br>
                      <a:r>
                        <a:rPr lang="nb-NO" sz="1500" i="1"/>
                        <a:t>[kWh/m</a:t>
                      </a:r>
                      <a:r>
                        <a:rPr lang="nb-NO" sz="1500" i="1" baseline="30000"/>
                        <a:t>2</a:t>
                      </a:r>
                      <a:r>
                        <a:rPr lang="nb-NO" sz="1500" i="1"/>
                        <a:t> oppvarmet BRA per år]</a:t>
                      </a:r>
                      <a:r>
                        <a:rPr lang="nb-NO" sz="1500"/>
                        <a:t> 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2003">
                <a:tc>
                  <a:txBody>
                    <a:bodyPr/>
                    <a:lstStyle/>
                    <a:p>
                      <a:r>
                        <a:rPr lang="nb-NO" sz="1500"/>
                        <a:t>Småhus, samt fritidsbolig over 150 m</a:t>
                      </a:r>
                      <a:r>
                        <a:rPr lang="nb-NO" sz="1500" baseline="30000"/>
                        <a:t>2</a:t>
                      </a:r>
                      <a:r>
                        <a:rPr lang="nb-NO" sz="1500"/>
                        <a:t> oppvarmet BRA 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500"/>
                        <a:t>100 + 1600/m</a:t>
                      </a:r>
                      <a:r>
                        <a:rPr lang="nb-NO" sz="1500" baseline="30000"/>
                        <a:t>2</a:t>
                      </a:r>
                      <a:r>
                        <a:rPr lang="nb-NO" sz="1500"/>
                        <a:t> oppvarmet BRA 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16">
                <a:tc>
                  <a:txBody>
                    <a:bodyPr/>
                    <a:lstStyle/>
                    <a:p>
                      <a:r>
                        <a:rPr lang="nb-NO" sz="1500"/>
                        <a:t>Boligblokk 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500"/>
                        <a:t>95 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16">
                <a:tc>
                  <a:txBody>
                    <a:bodyPr/>
                    <a:lstStyle/>
                    <a:p>
                      <a:r>
                        <a:rPr lang="nb-NO" sz="1500"/>
                        <a:t>Barnehage 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500"/>
                        <a:t>135 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16">
                <a:tc>
                  <a:txBody>
                    <a:bodyPr/>
                    <a:lstStyle/>
                    <a:p>
                      <a:r>
                        <a:rPr lang="nb-NO" sz="1500"/>
                        <a:t>Kontorbygning 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500"/>
                        <a:t>115 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16">
                <a:tc>
                  <a:txBody>
                    <a:bodyPr/>
                    <a:lstStyle/>
                    <a:p>
                      <a:r>
                        <a:rPr lang="nb-NO" sz="1500"/>
                        <a:t>Skolebygning 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500"/>
                        <a:t>110 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16">
                <a:tc>
                  <a:txBody>
                    <a:bodyPr/>
                    <a:lstStyle/>
                    <a:p>
                      <a:r>
                        <a:rPr lang="nb-NO" sz="1500"/>
                        <a:t>Universitet/høyskole 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500"/>
                        <a:t>125 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16">
                <a:tc>
                  <a:txBody>
                    <a:bodyPr/>
                    <a:lstStyle/>
                    <a:p>
                      <a:r>
                        <a:rPr lang="nb-NO" sz="1500"/>
                        <a:t>Sykehus 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500"/>
                        <a:t>225 (265) 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16">
                <a:tc>
                  <a:txBody>
                    <a:bodyPr/>
                    <a:lstStyle/>
                    <a:p>
                      <a:r>
                        <a:rPr lang="nb-NO" sz="1500"/>
                        <a:t>Sykehjem 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dirty="0"/>
                        <a:t>195 (230) 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16">
                <a:tc>
                  <a:txBody>
                    <a:bodyPr/>
                    <a:lstStyle/>
                    <a:p>
                      <a:r>
                        <a:rPr lang="nb-NO" sz="1500"/>
                        <a:t>Hotellbygning 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500"/>
                        <a:t>170 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16">
                <a:tc>
                  <a:txBody>
                    <a:bodyPr/>
                    <a:lstStyle/>
                    <a:p>
                      <a:r>
                        <a:rPr lang="nb-NO" sz="1500"/>
                        <a:t>Idrettsbygning 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500"/>
                        <a:t>145 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16">
                <a:tc>
                  <a:txBody>
                    <a:bodyPr/>
                    <a:lstStyle/>
                    <a:p>
                      <a:r>
                        <a:rPr lang="nb-NO" sz="1500"/>
                        <a:t>Forretningsbygning 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500"/>
                        <a:t>180 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16">
                <a:tc>
                  <a:txBody>
                    <a:bodyPr/>
                    <a:lstStyle/>
                    <a:p>
                      <a:r>
                        <a:rPr lang="nb-NO" sz="1500"/>
                        <a:t>Kulturbygning 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500"/>
                        <a:t>130 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16">
                <a:tc>
                  <a:txBody>
                    <a:bodyPr/>
                    <a:lstStyle/>
                    <a:p>
                      <a:r>
                        <a:rPr lang="nb-NO" sz="1500"/>
                        <a:t>Lett industri/verksteder 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dirty="0"/>
                        <a:t>140 (160) 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Skanska Teknikk</a:t>
            </a:r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D27CF-354B-476E-81E8-3BFF4BEBC1E0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05402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" y="108903"/>
            <a:ext cx="7620000" cy="1143000"/>
          </a:xfrm>
        </p:spPr>
        <p:txBody>
          <a:bodyPr/>
          <a:lstStyle/>
          <a:p>
            <a:r>
              <a:rPr lang="nb-NO" dirty="0" err="1" smtClean="0"/>
              <a:t>Enrgitiltak</a:t>
            </a:r>
            <a:r>
              <a:rPr lang="nb-NO" dirty="0" smtClean="0"/>
              <a:t> – TEK17</a:t>
            </a:r>
            <a:endParaRPr lang="nb-NO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510655"/>
              </p:ext>
            </p:extLst>
          </p:nvPr>
        </p:nvGraphicFramePr>
        <p:xfrm>
          <a:off x="371476" y="1510920"/>
          <a:ext cx="7560944" cy="3726490"/>
        </p:xfrm>
        <a:graphic>
          <a:graphicData uri="http://schemas.openxmlformats.org/drawingml/2006/table">
            <a:tbl>
              <a:tblPr/>
              <a:tblGrid>
                <a:gridCol w="1890236"/>
                <a:gridCol w="1890236"/>
                <a:gridCol w="1890236"/>
                <a:gridCol w="1890236"/>
              </a:tblGrid>
              <a:tr h="139974">
                <a:tc>
                  <a:txBody>
                    <a:bodyPr/>
                    <a:lstStyle/>
                    <a:p>
                      <a:endParaRPr lang="nb-NO" sz="900" dirty="0"/>
                    </a:p>
                  </a:txBody>
                  <a:tcPr marL="45289" marR="45289" marT="22644" marB="22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900" i="1"/>
                        <a:t>Energitiltak</a:t>
                      </a:r>
                      <a:r>
                        <a:rPr lang="nb-NO" sz="900"/>
                        <a:t> </a:t>
                      </a:r>
                    </a:p>
                  </a:txBody>
                  <a:tcPr marL="45289" marR="45289" marT="22644" marB="22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900" i="1"/>
                        <a:t>Småhus</a:t>
                      </a:r>
                      <a:r>
                        <a:rPr lang="nb-NO" sz="900"/>
                        <a:t> </a:t>
                      </a:r>
                    </a:p>
                  </a:txBody>
                  <a:tcPr marL="45289" marR="45289" marT="22644" marB="22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900" i="1"/>
                        <a:t>Boligblokk</a:t>
                      </a:r>
                      <a:r>
                        <a:rPr lang="nb-NO" sz="900"/>
                        <a:t> </a:t>
                      </a:r>
                    </a:p>
                  </a:txBody>
                  <a:tcPr marL="45289" marR="45289" marT="22644" marB="22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219">
                <a:tc>
                  <a:txBody>
                    <a:bodyPr/>
                    <a:lstStyle/>
                    <a:p>
                      <a:r>
                        <a:rPr lang="nb-NO" sz="900"/>
                        <a:t>1. </a:t>
                      </a:r>
                    </a:p>
                  </a:txBody>
                  <a:tcPr marL="45289" marR="45289" marT="22644" marB="22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900"/>
                        <a:t>U-verdi yttervegg [W/(m</a:t>
                      </a:r>
                      <a:r>
                        <a:rPr lang="nb-NO" sz="900" baseline="30000"/>
                        <a:t>2</a:t>
                      </a:r>
                      <a:r>
                        <a:rPr lang="nb-NO" sz="900"/>
                        <a:t> K)] </a:t>
                      </a:r>
                    </a:p>
                  </a:txBody>
                  <a:tcPr marL="45289" marR="45289" marT="22644" marB="22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900"/>
                        <a:t>≤ 0,18 </a:t>
                      </a:r>
                    </a:p>
                  </a:txBody>
                  <a:tcPr marL="45289" marR="45289" marT="22644" marB="22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900"/>
                        <a:t>≤ 0,18 </a:t>
                      </a:r>
                    </a:p>
                  </a:txBody>
                  <a:tcPr marL="45289" marR="45289" marT="22644" marB="22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219">
                <a:tc>
                  <a:txBody>
                    <a:bodyPr/>
                    <a:lstStyle/>
                    <a:p>
                      <a:r>
                        <a:rPr lang="nb-NO" sz="900"/>
                        <a:t>2. </a:t>
                      </a:r>
                    </a:p>
                  </a:txBody>
                  <a:tcPr marL="45289" marR="45289" marT="22644" marB="22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900"/>
                        <a:t>U-verdi tak [W/(m</a:t>
                      </a:r>
                      <a:r>
                        <a:rPr lang="pl-PL" sz="900" baseline="30000"/>
                        <a:t>2</a:t>
                      </a:r>
                      <a:r>
                        <a:rPr lang="pl-PL" sz="900"/>
                        <a:t> K)] </a:t>
                      </a:r>
                    </a:p>
                  </a:txBody>
                  <a:tcPr marL="45289" marR="45289" marT="22644" marB="22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900"/>
                        <a:t>≤ 0,13 </a:t>
                      </a:r>
                    </a:p>
                  </a:txBody>
                  <a:tcPr marL="45289" marR="45289" marT="22644" marB="22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900"/>
                        <a:t>≤ 0,13 </a:t>
                      </a:r>
                    </a:p>
                  </a:txBody>
                  <a:tcPr marL="45289" marR="45289" marT="22644" marB="22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219">
                <a:tc>
                  <a:txBody>
                    <a:bodyPr/>
                    <a:lstStyle/>
                    <a:p>
                      <a:r>
                        <a:rPr lang="nb-NO" sz="900"/>
                        <a:t>3. </a:t>
                      </a:r>
                    </a:p>
                  </a:txBody>
                  <a:tcPr marL="45289" marR="45289" marT="22644" marB="22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900"/>
                        <a:t>U-verdi gulv [W/(m</a:t>
                      </a:r>
                      <a:r>
                        <a:rPr lang="pl-PL" sz="900" baseline="30000"/>
                        <a:t>2</a:t>
                      </a:r>
                      <a:r>
                        <a:rPr lang="pl-PL" sz="900"/>
                        <a:t> K)] </a:t>
                      </a:r>
                    </a:p>
                  </a:txBody>
                  <a:tcPr marL="45289" marR="45289" marT="22644" marB="22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900"/>
                        <a:t>≤ 0,10 </a:t>
                      </a:r>
                    </a:p>
                  </a:txBody>
                  <a:tcPr marL="45289" marR="45289" marT="22644" marB="22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900"/>
                        <a:t>≤ 0,10 </a:t>
                      </a:r>
                    </a:p>
                  </a:txBody>
                  <a:tcPr marL="45289" marR="45289" marT="22644" marB="22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455">
                <a:tc>
                  <a:txBody>
                    <a:bodyPr/>
                    <a:lstStyle/>
                    <a:p>
                      <a:r>
                        <a:rPr lang="nb-NO" sz="900"/>
                        <a:t>4. </a:t>
                      </a:r>
                    </a:p>
                  </a:txBody>
                  <a:tcPr marL="45289" marR="45289" marT="22644" marB="22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900"/>
                        <a:t>U-verdi vinduer og dører [W/(m</a:t>
                      </a:r>
                      <a:r>
                        <a:rPr lang="nb-NO" sz="900" baseline="30000"/>
                        <a:t>2</a:t>
                      </a:r>
                      <a:r>
                        <a:rPr lang="nb-NO" sz="900"/>
                        <a:t> K)] </a:t>
                      </a:r>
                    </a:p>
                  </a:txBody>
                  <a:tcPr marL="45289" marR="45289" marT="22644" marB="22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900"/>
                        <a:t>≤ 0,80 </a:t>
                      </a:r>
                    </a:p>
                  </a:txBody>
                  <a:tcPr marL="45289" marR="45289" marT="22644" marB="22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900"/>
                        <a:t>≤ 0,80 </a:t>
                      </a:r>
                    </a:p>
                  </a:txBody>
                  <a:tcPr marL="45289" marR="45289" marT="22644" marB="22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455">
                <a:tc>
                  <a:txBody>
                    <a:bodyPr/>
                    <a:lstStyle/>
                    <a:p>
                      <a:r>
                        <a:rPr lang="nb-NO" sz="900"/>
                        <a:t>5. </a:t>
                      </a:r>
                    </a:p>
                  </a:txBody>
                  <a:tcPr marL="45289" marR="45289" marT="22644" marB="22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900"/>
                        <a:t>Andel vindus- og dørareal av oppvarmet BRA </a:t>
                      </a:r>
                    </a:p>
                  </a:txBody>
                  <a:tcPr marL="45289" marR="45289" marT="22644" marB="22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900" dirty="0"/>
                        <a:t>≤ 25 % </a:t>
                      </a:r>
                    </a:p>
                  </a:txBody>
                  <a:tcPr marL="45289" marR="45289" marT="22644" marB="22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900"/>
                        <a:t>≤ 25 % </a:t>
                      </a:r>
                    </a:p>
                  </a:txBody>
                  <a:tcPr marL="45289" marR="45289" marT="22644" marB="22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4401">
                <a:tc>
                  <a:txBody>
                    <a:bodyPr/>
                    <a:lstStyle/>
                    <a:p>
                      <a:r>
                        <a:rPr lang="nb-NO" sz="900"/>
                        <a:t>6. </a:t>
                      </a:r>
                    </a:p>
                  </a:txBody>
                  <a:tcPr marL="45289" marR="45289" marT="22644" marB="22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900"/>
                        <a:t>Årsgjennomsnittlig temperaturvirkningsgrad for varmegjenvinner i ventilasjonsanlegg (%) </a:t>
                      </a:r>
                    </a:p>
                  </a:txBody>
                  <a:tcPr marL="45289" marR="45289" marT="22644" marB="22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900"/>
                        <a:t>≥ 80 % </a:t>
                      </a:r>
                    </a:p>
                  </a:txBody>
                  <a:tcPr marL="45289" marR="45289" marT="22644" marB="22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900"/>
                        <a:t>≥ 80 % </a:t>
                      </a:r>
                    </a:p>
                  </a:txBody>
                  <a:tcPr marL="45289" marR="45289" marT="22644" marB="22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1691">
                <a:tc>
                  <a:txBody>
                    <a:bodyPr/>
                    <a:lstStyle/>
                    <a:p>
                      <a:r>
                        <a:rPr lang="nb-NO" sz="900"/>
                        <a:t>7. </a:t>
                      </a:r>
                    </a:p>
                  </a:txBody>
                  <a:tcPr marL="45289" marR="45289" marT="22644" marB="22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900"/>
                        <a:t>Spesifikk vifteeffekt i ventilasjonsanlegg (SFP) [kW/(m</a:t>
                      </a:r>
                      <a:r>
                        <a:rPr lang="nb-NO" sz="900" baseline="30000"/>
                        <a:t>3</a:t>
                      </a:r>
                      <a:r>
                        <a:rPr lang="nb-NO" sz="900"/>
                        <a:t> /s)] </a:t>
                      </a:r>
                    </a:p>
                  </a:txBody>
                  <a:tcPr marL="45289" marR="45289" marT="22644" marB="22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900"/>
                        <a:t>≤ 1,5 </a:t>
                      </a:r>
                    </a:p>
                  </a:txBody>
                  <a:tcPr marL="45289" marR="45289" marT="22644" marB="22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900"/>
                        <a:t>≤ 1,5 </a:t>
                      </a:r>
                    </a:p>
                  </a:txBody>
                  <a:tcPr marL="45289" marR="45289" marT="22644" marB="22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455">
                <a:tc>
                  <a:txBody>
                    <a:bodyPr/>
                    <a:lstStyle/>
                    <a:p>
                      <a:r>
                        <a:rPr lang="nb-NO" sz="900"/>
                        <a:t>8. </a:t>
                      </a:r>
                    </a:p>
                  </a:txBody>
                  <a:tcPr marL="45289" marR="45289" marT="22644" marB="22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900"/>
                        <a:t>Luftlekkasjetall per time ved 50 Pa trykkforskjell </a:t>
                      </a:r>
                    </a:p>
                  </a:txBody>
                  <a:tcPr marL="45289" marR="45289" marT="22644" marB="22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900"/>
                        <a:t>≤ 0,6 </a:t>
                      </a:r>
                    </a:p>
                  </a:txBody>
                  <a:tcPr marL="45289" marR="45289" marT="22644" marB="22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900"/>
                        <a:t>≤ 0,6 </a:t>
                      </a:r>
                    </a:p>
                  </a:txBody>
                  <a:tcPr marL="45289" marR="45289" marT="22644" marB="22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5928">
                <a:tc>
                  <a:txBody>
                    <a:bodyPr/>
                    <a:lstStyle/>
                    <a:p>
                      <a:r>
                        <a:rPr lang="nb-NO" sz="900"/>
                        <a:t>9. </a:t>
                      </a:r>
                    </a:p>
                  </a:txBody>
                  <a:tcPr marL="45289" marR="45289" marT="22644" marB="22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900"/>
                        <a:t>Normalisert kuldebroverdi, der m</a:t>
                      </a:r>
                      <a:r>
                        <a:rPr lang="nb-NO" sz="900" baseline="30000"/>
                        <a:t>2</a:t>
                      </a:r>
                      <a:r>
                        <a:rPr lang="nb-NO" sz="900"/>
                        <a:t> angis som oppvarmet BRA [W/(m</a:t>
                      </a:r>
                      <a:r>
                        <a:rPr lang="nb-NO" sz="900" baseline="30000"/>
                        <a:t>2</a:t>
                      </a:r>
                      <a:r>
                        <a:rPr lang="nb-NO" sz="900"/>
                        <a:t> K)] </a:t>
                      </a:r>
                    </a:p>
                  </a:txBody>
                  <a:tcPr marL="45289" marR="45289" marT="22644" marB="22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900"/>
                        <a:t>≤ 0,05 </a:t>
                      </a:r>
                    </a:p>
                  </a:txBody>
                  <a:tcPr marL="45289" marR="45289" marT="22644" marB="22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900" dirty="0"/>
                        <a:t>≤ 0,07 </a:t>
                      </a:r>
                    </a:p>
                  </a:txBody>
                  <a:tcPr marL="45289" marR="45289" marT="22644" marB="22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Skanska Teknikk</a:t>
            </a:r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D27CF-354B-476E-81E8-3BFF4BEBC1E0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476" y="5445035"/>
            <a:ext cx="7471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For boligbygning kan kravet til energieffektivitet som alternativ til første ledd, oppfylles ved å følge punktene 1-9 i tabellen. Energitiltakene kan fravikes forutsatt at bygningens varmetapstall ikke øker, samtidig som kravene i § 14-3 oppfylles. </a:t>
            </a:r>
          </a:p>
        </p:txBody>
      </p:sp>
    </p:spTree>
    <p:extLst>
      <p:ext uri="{BB962C8B-B14F-4D97-AF65-F5344CB8AC3E}">
        <p14:creationId xmlns:p14="http://schemas.microsoft.com/office/powerpoint/2010/main" val="191949669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260350"/>
            <a:ext cx="7772400" cy="1143000"/>
          </a:xfrm>
        </p:spPr>
        <p:txBody>
          <a:bodyPr/>
          <a:lstStyle/>
          <a:p>
            <a:r>
              <a:rPr lang="en-GB" altLang="nb-NO" smtClean="0"/>
              <a:t>Norske kriterier for passivhus: NS 3700</a:t>
            </a:r>
            <a:endParaRPr lang="en-US" altLang="nb-NO" smtClean="0"/>
          </a:p>
        </p:txBody>
      </p:sp>
      <p:sp>
        <p:nvSpPr>
          <p:cNvPr id="2048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140200" y="1628775"/>
            <a:ext cx="4752975" cy="4103688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nb-NO" altLang="nb-NO" sz="2000" smtClean="0"/>
              <a:t>NS 3700 ble vedtatt som standard etter nærmere 3 års utvikling/arbeid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nb-NO" altLang="nb-NO" sz="2000" smtClean="0"/>
              <a:t>Mye diskusjoner om det meste, men særlig: </a:t>
            </a:r>
          </a:p>
          <a:p>
            <a:pPr lvl="1">
              <a:lnSpc>
                <a:spcPct val="80000"/>
              </a:lnSpc>
              <a:spcAft>
                <a:spcPct val="30000"/>
              </a:spcAft>
            </a:pPr>
            <a:r>
              <a:rPr lang="nb-NO" altLang="nb-NO" sz="1600" smtClean="0"/>
              <a:t>Energiforsyningskrav</a:t>
            </a:r>
          </a:p>
          <a:p>
            <a:pPr lvl="1">
              <a:lnSpc>
                <a:spcPct val="80000"/>
              </a:lnSpc>
              <a:spcAft>
                <a:spcPct val="30000"/>
              </a:spcAft>
            </a:pPr>
            <a:r>
              <a:rPr lang="nb-NO" altLang="nb-NO" sz="1600" smtClean="0"/>
              <a:t>Krav til små eneboliger</a:t>
            </a:r>
          </a:p>
          <a:p>
            <a:pPr lvl="1">
              <a:lnSpc>
                <a:spcPct val="80000"/>
              </a:lnSpc>
              <a:spcAft>
                <a:spcPct val="30000"/>
              </a:spcAft>
            </a:pPr>
            <a:r>
              <a:rPr lang="nb-NO" altLang="nb-NO" sz="1600" smtClean="0"/>
              <a:t>Klimatilpasning 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nb-NO" altLang="nb-NO" sz="2000" smtClean="0"/>
              <a:t>Bryter betydelig med den Tyske definisjonen/standarden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nb-NO" altLang="nb-NO" sz="2000" smtClean="0"/>
              <a:t>I ambisjonsnivå ganske lik den svenske, men måten å dokumentere og sette krav til er ganske ulik</a:t>
            </a:r>
          </a:p>
        </p:txBody>
      </p:sp>
      <p:pic>
        <p:nvPicPr>
          <p:cNvPr id="20484" name="Picture 4" descr="skann0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573213"/>
            <a:ext cx="3446463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390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C7D47F2-D56E-4893-8682-B50D6F2EED51}" type="slidenum">
              <a:rPr lang="en-US" altLang="nb-NO" sz="1000" smtClean="0"/>
              <a:pPr/>
              <a:t>23</a:t>
            </a:fld>
            <a:endParaRPr lang="en-US" altLang="nb-NO" sz="1400" smtClean="0">
              <a:latin typeface="Times New Roman" pitchFamily="18" charset="0"/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/>
              <a:t>Internlaster og luftmengder, NS3700</a:t>
            </a:r>
          </a:p>
        </p:txBody>
      </p:sp>
      <p:graphicFrame>
        <p:nvGraphicFramePr>
          <p:cNvPr id="11266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152400" y="1598613"/>
          <a:ext cx="6381750" cy="177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8" name="Document" r:id="rId3" imgW="6093622" imgH="1691220" progId="Word.Document.8">
                  <p:embed/>
                </p:oleObj>
              </mc:Choice>
              <mc:Fallback>
                <p:oleObj name="Document" r:id="rId3" imgW="6093622" imgH="16912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98613"/>
                        <a:ext cx="6381750" cy="177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accent2"/>
                                </a:gs>
                                <a:gs pos="100000">
                                  <a:schemeClr val="bg1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32920149"/>
              </p:ext>
            </p:extLst>
          </p:nvPr>
        </p:nvGraphicFramePr>
        <p:xfrm>
          <a:off x="2197578" y="3855713"/>
          <a:ext cx="5719762" cy="261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9" name="Document" r:id="rId5" imgW="6068793" imgH="2769742" progId="Word.Document.8">
                  <p:embed/>
                </p:oleObj>
              </mc:Choice>
              <mc:Fallback>
                <p:oleObj name="Document" r:id="rId5" imgW="6068793" imgH="276974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578" y="3855713"/>
                        <a:ext cx="5719762" cy="261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accent2"/>
                                </a:gs>
                                <a:gs pos="100000">
                                  <a:schemeClr val="bg1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2407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/>
              <a:t>Krav til varmetapstall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6608799-2376-484A-A16F-7ED678D76263}" type="slidenum">
              <a:rPr lang="en-US" altLang="nb-NO" sz="1000" smtClean="0"/>
              <a:pPr/>
              <a:t>24</a:t>
            </a:fld>
            <a:endParaRPr lang="en-US" altLang="nb-NO" sz="1400" smtClean="0">
              <a:latin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24" y="2473324"/>
            <a:ext cx="6843985" cy="214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917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/>
              <a:t>Krav til oppvarmingsbehov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DE865E9-3FAC-465C-BF5F-5D6091661FB7}" type="slidenum">
              <a:rPr lang="en-US" altLang="nb-NO" sz="1000" smtClean="0"/>
              <a:pPr/>
              <a:t>25</a:t>
            </a:fld>
            <a:endParaRPr lang="en-US" altLang="nb-NO" sz="1400" smtClean="0">
              <a:latin typeface="Times New Roman" pitchFamily="18" charset="0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2068513"/>
            <a:ext cx="90582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02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/>
              <a:t>Krav til energiforsyning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6C59169-036D-4E74-8D7C-9977B7A01BBE}" type="slidenum">
              <a:rPr lang="en-US" altLang="nb-NO" sz="1000" smtClean="0"/>
              <a:pPr/>
              <a:t>26</a:t>
            </a:fld>
            <a:endParaRPr lang="en-US" altLang="nb-NO" sz="1400" smtClean="0">
              <a:latin typeface="Times New Roman" pitchFamily="18" charset="0"/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033588"/>
            <a:ext cx="87344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575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5613" y="215900"/>
            <a:ext cx="8440737" cy="914400"/>
          </a:xfrm>
        </p:spPr>
        <p:txBody>
          <a:bodyPr/>
          <a:lstStyle/>
          <a:p>
            <a:r>
              <a:rPr lang="nb-NO" altLang="nb-NO" smtClean="0"/>
              <a:t>Minstekrav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5C67F98-8D6A-482F-8A0E-1B8BA67BD832}" type="slidenum">
              <a:rPr lang="en-US" altLang="nb-NO" sz="1000" smtClean="0"/>
              <a:pPr/>
              <a:t>27</a:t>
            </a:fld>
            <a:endParaRPr lang="en-US" altLang="nb-NO" sz="1400" smtClean="0">
              <a:latin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0" y="2633031"/>
            <a:ext cx="7540296" cy="23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6193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Skanska Teknikk</a:t>
            </a:r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D27CF-354B-476E-81E8-3BFF4BEBC1E0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28</a:t>
            </a:fld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0725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Målsetning med nye modeller i </a:t>
            </a:r>
            <a:r>
              <a:rPr lang="nb-NO" dirty="0" smtClean="0"/>
              <a:t>TS3031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Samme nøyaktighet på energiforsyning som bygningstekniske tiltak</a:t>
            </a:r>
          </a:p>
          <a:p>
            <a:r>
              <a:rPr lang="nb-NO" sz="2400" dirty="0" smtClean="0"/>
              <a:t>Skille på dårlige, gode og supre energiforsyningsløsninger</a:t>
            </a:r>
          </a:p>
          <a:p>
            <a:r>
              <a:rPr lang="nb-NO" sz="2400" dirty="0" smtClean="0"/>
              <a:t>Rede grunnen for fremtiden NZEB (EPBD2), ZEB (Nullenergi) og </a:t>
            </a:r>
            <a:r>
              <a:rPr lang="nb-NO" sz="2400" dirty="0" err="1" smtClean="0"/>
              <a:t>plusshus</a:t>
            </a:r>
            <a:endParaRPr lang="nb-NO" sz="2400" dirty="0" smtClean="0"/>
          </a:p>
          <a:p>
            <a:r>
              <a:rPr lang="nb-NO" sz="2400" dirty="0" smtClean="0"/>
              <a:t>Bidra til bygg med </a:t>
            </a:r>
            <a:r>
              <a:rPr lang="nb-NO" sz="2400" dirty="0"/>
              <a:t>bygnings- og installasjonsteknisk gode </a:t>
            </a:r>
            <a:r>
              <a:rPr lang="nb-NO" sz="2400" dirty="0" smtClean="0"/>
              <a:t>totalløsninger</a:t>
            </a:r>
          </a:p>
          <a:p>
            <a:r>
              <a:rPr lang="nb-NO" sz="2400" dirty="0" smtClean="0"/>
              <a:t>Samtidig bør nye NS3031:2016 kunne brukes av de samme brukerne som anvender NS3031:2014 i dag</a:t>
            </a:r>
            <a:r>
              <a:rPr lang="nb-NO" sz="2400" dirty="0"/>
              <a:t>.</a:t>
            </a: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824850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2"/>
          <p:cNvSpPr>
            <a:spLocks noGrp="1"/>
          </p:cNvSpPr>
          <p:nvPr>
            <p:ph type="title"/>
          </p:nvPr>
        </p:nvSpPr>
        <p:spPr>
          <a:xfrm>
            <a:off x="363557" y="0"/>
            <a:ext cx="7620000" cy="627961"/>
          </a:xfrm>
        </p:spPr>
        <p:txBody>
          <a:bodyPr/>
          <a:lstStyle/>
          <a:p>
            <a:r>
              <a:rPr lang="nb-NO" sz="2800" dirty="0" smtClean="0"/>
              <a:t>Energiberegningsmetoder</a:t>
            </a:r>
            <a:endParaRPr lang="nb-NO" sz="2800" dirty="0"/>
          </a:p>
        </p:txBody>
      </p:sp>
      <p:graphicFrame>
        <p:nvGraphicFramePr>
          <p:cNvPr id="8" name="Plassholder for innhol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499300"/>
              </p:ext>
            </p:extLst>
          </p:nvPr>
        </p:nvGraphicFramePr>
        <p:xfrm>
          <a:off x="363557" y="716095"/>
          <a:ext cx="7619150" cy="5714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3793"/>
                <a:gridCol w="2892027"/>
                <a:gridCol w="1703330"/>
              </a:tblGrid>
              <a:tr h="357812">
                <a:tc>
                  <a:txBody>
                    <a:bodyPr/>
                    <a:lstStyle/>
                    <a:p>
                      <a:r>
                        <a:rPr lang="nb-NO" dirty="0" smtClean="0"/>
                        <a:t>Type</a:t>
                      </a:r>
                      <a:r>
                        <a:rPr lang="nb-NO" baseline="0" dirty="0" smtClean="0"/>
                        <a:t> beregninger</a:t>
                      </a:r>
                      <a:endParaRPr lang="nb-NO" dirty="0"/>
                    </a:p>
                  </a:txBody>
                  <a:tcPr marL="86451" marR="86451"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Eksempler</a:t>
                      </a:r>
                      <a:endParaRPr lang="nb-NO" dirty="0"/>
                    </a:p>
                  </a:txBody>
                  <a:tcPr marL="86451" marR="86451"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6451" marR="86451"/>
                </a:tc>
              </a:tr>
              <a:tr h="894531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nb-NO" dirty="0" smtClean="0"/>
                        <a:t>Håndberegninger/ enkle regnearkmodeller</a:t>
                      </a:r>
                      <a:endParaRPr lang="nb-NO" dirty="0"/>
                    </a:p>
                  </a:txBody>
                  <a:tcPr marL="86451" marR="86451"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NS3031:1987</a:t>
                      </a:r>
                    </a:p>
                    <a:p>
                      <a:endParaRPr lang="nb-NO" dirty="0" smtClean="0"/>
                    </a:p>
                    <a:p>
                      <a:endParaRPr lang="nb-NO" dirty="0"/>
                    </a:p>
                  </a:txBody>
                  <a:tcPr marL="86451" marR="86451"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6451" marR="86451"/>
                </a:tc>
              </a:tr>
              <a:tr h="894531">
                <a:tc>
                  <a:txBody>
                    <a:bodyPr/>
                    <a:lstStyle/>
                    <a:p>
                      <a:r>
                        <a:rPr lang="nb-NO" dirty="0" smtClean="0"/>
                        <a:t>2. Månedsstasjonære</a:t>
                      </a:r>
                    </a:p>
                    <a:p>
                      <a:r>
                        <a:rPr lang="nb-NO" dirty="0" smtClean="0"/>
                        <a:t>Beregninger</a:t>
                      </a:r>
                      <a:endParaRPr lang="nb-NO" dirty="0"/>
                    </a:p>
                  </a:txBody>
                  <a:tcPr marL="86451" marR="86451"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PHPP,</a:t>
                      </a:r>
                      <a:r>
                        <a:rPr lang="nb-NO" baseline="0" dirty="0" smtClean="0"/>
                        <a:t>  ISO13790, </a:t>
                      </a:r>
                    </a:p>
                    <a:p>
                      <a:r>
                        <a:rPr lang="nb-NO" baseline="0" dirty="0" smtClean="0"/>
                        <a:t>NS3031:2007 </a:t>
                      </a:r>
                      <a:endParaRPr lang="nb-NO" dirty="0" smtClean="0"/>
                    </a:p>
                    <a:p>
                      <a:endParaRPr lang="nb-NO" dirty="0"/>
                    </a:p>
                  </a:txBody>
                  <a:tcPr marL="86451" marR="86451"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6451" marR="86451"/>
                </a:tc>
              </a:tr>
              <a:tr h="1162891">
                <a:tc>
                  <a:txBody>
                    <a:bodyPr/>
                    <a:lstStyle/>
                    <a:p>
                      <a:r>
                        <a:rPr lang="nb-NO" dirty="0" smtClean="0"/>
                        <a:t>3. Dynamiske</a:t>
                      </a:r>
                      <a:r>
                        <a:rPr lang="nb-NO" baseline="0" dirty="0" smtClean="0"/>
                        <a:t> beregningsprogrammer, basert på elektrisk analogi (RC)</a:t>
                      </a:r>
                      <a:endParaRPr lang="nb-NO" dirty="0"/>
                    </a:p>
                  </a:txBody>
                  <a:tcPr marL="86451" marR="86451"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TEK-SJEKK</a:t>
                      </a:r>
                      <a:r>
                        <a:rPr lang="nb-NO" baseline="0" dirty="0" smtClean="0"/>
                        <a:t> </a:t>
                      </a:r>
                    </a:p>
                    <a:p>
                      <a:r>
                        <a:rPr lang="nb-NO" baseline="0" dirty="0" smtClean="0"/>
                        <a:t>SIMIEN </a:t>
                      </a:r>
                    </a:p>
                    <a:p>
                      <a:r>
                        <a:rPr lang="nb-NO" baseline="0" dirty="0" smtClean="0"/>
                        <a:t>ISO13790 </a:t>
                      </a:r>
                    </a:p>
                  </a:txBody>
                  <a:tcPr marL="86451" marR="86451"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6451" marR="86451"/>
                </a:tc>
              </a:tr>
              <a:tr h="894531">
                <a:tc>
                  <a:txBody>
                    <a:bodyPr/>
                    <a:lstStyle/>
                    <a:p>
                      <a:r>
                        <a:rPr lang="nb-NO" dirty="0" smtClean="0"/>
                        <a:t>4. Avanserte dynamiske</a:t>
                      </a:r>
                      <a:r>
                        <a:rPr lang="nb-NO" baseline="0" dirty="0" smtClean="0"/>
                        <a:t> beregningsprogram</a:t>
                      </a:r>
                      <a:r>
                        <a:rPr lang="nb-NO" dirty="0" smtClean="0"/>
                        <a:t>  basert på differanse-metoder. e.l.</a:t>
                      </a:r>
                      <a:endParaRPr lang="nb-NO" dirty="0"/>
                    </a:p>
                  </a:txBody>
                  <a:tcPr marL="86451" marR="86451"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TRNSYS.</a:t>
                      </a:r>
                      <a:r>
                        <a:rPr lang="nb-NO" baseline="0" dirty="0" smtClean="0"/>
                        <a:t> E-</a:t>
                      </a:r>
                      <a:r>
                        <a:rPr lang="nb-NO" baseline="0" dirty="0" err="1" smtClean="0"/>
                        <a:t>plus</a:t>
                      </a:r>
                      <a:r>
                        <a:rPr lang="nb-NO" baseline="0" dirty="0" smtClean="0"/>
                        <a:t>, ESP-r,</a:t>
                      </a:r>
                    </a:p>
                    <a:p>
                      <a:r>
                        <a:rPr lang="nb-NO" baseline="0" dirty="0" smtClean="0"/>
                        <a:t>IDA ICE,…</a:t>
                      </a:r>
                      <a:endParaRPr lang="nb-NO" dirty="0"/>
                    </a:p>
                  </a:txBody>
                  <a:tcPr marL="86451" marR="86451"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6451" marR="86451"/>
                </a:tc>
              </a:tr>
              <a:tr h="1416914">
                <a:tc>
                  <a:txBody>
                    <a:bodyPr/>
                    <a:lstStyle/>
                    <a:p>
                      <a:r>
                        <a:rPr lang="nb-NO" dirty="0" smtClean="0"/>
                        <a:t>5. Andre avanserte simuleringsprogrammet</a:t>
                      </a:r>
                      <a:endParaRPr lang="nb-NO" dirty="0"/>
                    </a:p>
                  </a:txBody>
                  <a:tcPr marL="86451" marR="86451"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CFD*: Eks. </a:t>
                      </a:r>
                      <a:r>
                        <a:rPr lang="nb-NO" dirty="0" err="1" smtClean="0"/>
                        <a:t>Fluent</a:t>
                      </a:r>
                      <a:endParaRPr lang="nb-NO" dirty="0" smtClean="0"/>
                    </a:p>
                    <a:p>
                      <a:r>
                        <a:rPr lang="nb-NO" dirty="0" err="1" smtClean="0"/>
                        <a:t>Kuldebroberegninger</a:t>
                      </a:r>
                      <a:r>
                        <a:rPr lang="nb-NO" dirty="0" smtClean="0"/>
                        <a:t>:</a:t>
                      </a:r>
                      <a:r>
                        <a:rPr lang="nb-NO" baseline="0" dirty="0" smtClean="0"/>
                        <a:t> eks: Heat 2/3, </a:t>
                      </a:r>
                      <a:r>
                        <a:rPr lang="nb-NO" baseline="0" dirty="0" err="1" smtClean="0"/>
                        <a:t>Therm</a:t>
                      </a:r>
                      <a:r>
                        <a:rPr lang="nb-NO" baseline="0" dirty="0" smtClean="0"/>
                        <a:t>,..</a:t>
                      </a:r>
                    </a:p>
                    <a:p>
                      <a:r>
                        <a:rPr lang="nb-NO" dirty="0" smtClean="0"/>
                        <a:t>Varmeuttak</a:t>
                      </a:r>
                      <a:r>
                        <a:rPr lang="nb-NO" baseline="0" dirty="0" smtClean="0"/>
                        <a:t> grunnen: EED**</a:t>
                      </a:r>
                      <a:endParaRPr lang="nb-NO" dirty="0"/>
                    </a:p>
                  </a:txBody>
                  <a:tcPr marL="86451" marR="86451"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6451" marR="86451"/>
                </a:tc>
              </a:tr>
            </a:tbl>
          </a:graphicData>
        </a:graphic>
      </p:graphicFrame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D27CF-354B-476E-81E8-3BFF4BEBC1E0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363557" y="6521986"/>
            <a:ext cx="4132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/>
              <a:t>* </a:t>
            </a:r>
            <a:r>
              <a:rPr lang="nb-NO" sz="1200" dirty="0" err="1" smtClean="0"/>
              <a:t>Computational</a:t>
            </a:r>
            <a:r>
              <a:rPr lang="nb-NO" sz="1200" dirty="0" smtClean="0"/>
              <a:t>  fluid </a:t>
            </a:r>
            <a:r>
              <a:rPr lang="nb-NO" sz="1200" dirty="0" err="1" smtClean="0"/>
              <a:t>dynamics</a:t>
            </a:r>
            <a:r>
              <a:rPr lang="nb-NO" sz="1200" dirty="0" smtClean="0"/>
              <a:t>. ** Earth Energy Designer.</a:t>
            </a:r>
            <a:endParaRPr lang="nb-NO" sz="1200" dirty="0"/>
          </a:p>
        </p:txBody>
      </p:sp>
      <p:pic>
        <p:nvPicPr>
          <p:cNvPr id="10" name="Picture 4" descr="TRNSY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685" y="4112659"/>
            <a:ext cx="1482884" cy="87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375" y="2994512"/>
            <a:ext cx="1222872" cy="93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685" y="1408084"/>
            <a:ext cx="905857" cy="1388125"/>
          </a:xfrm>
          <a:prstGeom prst="rect">
            <a:avLst/>
          </a:prstGeom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724" y="5117320"/>
            <a:ext cx="14001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233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71513"/>
            <a:ext cx="887730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087270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Eksempel</a:t>
            </a:r>
            <a:r>
              <a:rPr lang="en-US" sz="2800" dirty="0" smtClean="0"/>
              <a:t> </a:t>
            </a:r>
            <a:r>
              <a:rPr lang="en-US" sz="2800" dirty="0" err="1" smtClean="0"/>
              <a:t>på</a:t>
            </a:r>
            <a:r>
              <a:rPr lang="en-US" sz="2800" dirty="0" smtClean="0"/>
              <a:t> </a:t>
            </a:r>
            <a:r>
              <a:rPr lang="en-US" sz="2800" dirty="0" err="1" smtClean="0"/>
              <a:t>modell</a:t>
            </a:r>
            <a:r>
              <a:rPr lang="en-US" sz="2800" dirty="0" smtClean="0"/>
              <a:t>: </a:t>
            </a:r>
            <a:r>
              <a:rPr lang="en-US" sz="2800" dirty="0" err="1" smtClean="0"/>
              <a:t>Varmepumper-tillegg</a:t>
            </a:r>
            <a:r>
              <a:rPr lang="en-US" sz="2800" dirty="0" smtClean="0"/>
              <a:t> K </a:t>
            </a:r>
            <a:endParaRPr lang="en-U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6253935" cy="576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250011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Enebolig 180 m² </a:t>
            </a:r>
            <a:endParaRPr lang="nb-NO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953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01008"/>
            <a:ext cx="4349828" cy="293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539552" y="5733256"/>
            <a:ext cx="1609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Sted: Arendal. </a:t>
            </a:r>
          </a:p>
          <a:p>
            <a:r>
              <a:rPr lang="nb-NO" dirty="0" smtClean="0"/>
              <a:t>Orientering: SV</a:t>
            </a:r>
            <a:endParaRPr lang="nb-NO" dirty="0"/>
          </a:p>
        </p:txBody>
      </p:sp>
      <p:cxnSp>
        <p:nvCxnSpPr>
          <p:cNvPr id="6" name="Rett pil 5"/>
          <p:cNvCxnSpPr/>
          <p:nvPr/>
        </p:nvCxnSpPr>
        <p:spPr>
          <a:xfrm flipV="1">
            <a:off x="2123728" y="5301208"/>
            <a:ext cx="316835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3769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Planer</a:t>
            </a:r>
            <a:endParaRPr lang="nb-NO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76669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275" y="3789040"/>
            <a:ext cx="4876982" cy="285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1043608" y="4365104"/>
            <a:ext cx="970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1. etasje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6184312" y="3418021"/>
            <a:ext cx="970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2. etasje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0291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Inndata bygningskropp og installasjoner</a:t>
            </a:r>
            <a:endParaRPr lang="nb-NO" sz="2800" dirty="0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843" y="1484784"/>
            <a:ext cx="652758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212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100" dirty="0" smtClean="0"/>
              <a:t>Målepunkt A*, ideelt energisystem</a:t>
            </a:r>
            <a:br>
              <a:rPr lang="nb-NO" sz="3100" dirty="0" smtClean="0"/>
            </a:br>
            <a:r>
              <a:rPr lang="nb-NO" sz="2200" dirty="0" smtClean="0"/>
              <a:t>(gammel netto) </a:t>
            </a:r>
            <a:endParaRPr lang="nb-NO" sz="2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5507011" cy="258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752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Inndata varme- og energiforsyning</a:t>
            </a:r>
            <a:endParaRPr lang="nb-NO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88840"/>
            <a:ext cx="2949575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47851"/>
            <a:ext cx="2384425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88739"/>
            <a:ext cx="608039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426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D</a:t>
            </a:r>
            <a:r>
              <a:rPr lang="nb-NO" sz="2800" dirty="0" smtClean="0"/>
              <a:t>istribusjons- akkumuleringstap</a:t>
            </a:r>
            <a:endParaRPr lang="nb-NO" sz="28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1187624" y="5373216"/>
            <a:ext cx="7114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Alt varmetap på 8,7 kWh/m²år  går inn som et </a:t>
            </a:r>
            <a:r>
              <a:rPr lang="nb-NO" dirty="0" err="1" smtClean="0"/>
              <a:t>uregulerbart</a:t>
            </a:r>
            <a:r>
              <a:rPr lang="nb-NO" dirty="0" smtClean="0"/>
              <a:t> varmetilskudd </a:t>
            </a:r>
          </a:p>
          <a:p>
            <a:r>
              <a:rPr lang="nb-NO" dirty="0" smtClean="0"/>
              <a:t>i oppvarmede soner/rom.  </a:t>
            </a:r>
            <a:endParaRPr lang="nb-N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37260"/>
            <a:ext cx="4724400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72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Målepunkt A: Energibudsjett termiske og elektrisk energibehov etter NS3031:2015</a:t>
            </a:r>
            <a:endParaRPr lang="nb-NO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988840"/>
            <a:ext cx="5040560" cy="274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1187624" y="5373216"/>
            <a:ext cx="75693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Høyere settpunkttemperatur øker termisk energibehov. Varmetilskudd fra distribusjon og </a:t>
            </a:r>
          </a:p>
          <a:p>
            <a:r>
              <a:rPr lang="nb-NO" sz="1600" dirty="0" smtClean="0"/>
              <a:t>akkumulering redusere termisk energibehov. Vi har lavere energibehov for VV. </a:t>
            </a:r>
          </a:p>
          <a:p>
            <a:r>
              <a:rPr lang="nb-NO" sz="1600" dirty="0" smtClean="0"/>
              <a:t>Justerer vi for 5 kWh/m²år for lavere VV, er forskjellen kun 2 </a:t>
            </a:r>
            <a:r>
              <a:rPr lang="nb-NO" sz="1600" dirty="0"/>
              <a:t> </a:t>
            </a:r>
            <a:r>
              <a:rPr lang="nb-NO" sz="1600" dirty="0" smtClean="0"/>
              <a:t>kWh/m²år mellom </a:t>
            </a:r>
          </a:p>
          <a:p>
            <a:r>
              <a:rPr lang="nb-NO" sz="1600" dirty="0" smtClean="0"/>
              <a:t>beregningspunkt A* (gammel netto) og A (nytt energibehov).  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4030190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Målepunkt B: Brutto energibehov (avgitt energi fra </a:t>
            </a:r>
            <a:r>
              <a:rPr lang="nb-NO" sz="2800" dirty="0" err="1" smtClean="0"/>
              <a:t>energisentral</a:t>
            </a:r>
            <a:r>
              <a:rPr lang="nb-NO" sz="2800" dirty="0" smtClean="0"/>
              <a:t>)</a:t>
            </a:r>
            <a:endParaRPr lang="nb-NO" sz="28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395536" y="5733256"/>
            <a:ext cx="5113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 dirty="0" smtClean="0"/>
              <a:t>Avgitt energi fra </a:t>
            </a:r>
            <a:r>
              <a:rPr lang="nb-NO" i="1" dirty="0" err="1" smtClean="0"/>
              <a:t>energisentral</a:t>
            </a:r>
            <a:r>
              <a:rPr lang="nb-NO" i="1" dirty="0" smtClean="0"/>
              <a:t>  = Brutto energibehov </a:t>
            </a:r>
            <a:endParaRPr lang="nb-NO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03824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185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/>
              <a:t>Energiberegnignsprogram brukt i Norge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altLang="nb-NO" sz="1600" dirty="0" smtClean="0"/>
              <a:t>TRNSYS: www.trnsys.com/ </a:t>
            </a:r>
          </a:p>
          <a:p>
            <a:endParaRPr lang="nb-NO" altLang="nb-NO" sz="1600" dirty="0" smtClean="0"/>
          </a:p>
          <a:p>
            <a:endParaRPr lang="nb-NO" altLang="nb-NO" sz="1600" dirty="0" smtClean="0"/>
          </a:p>
          <a:p>
            <a:r>
              <a:rPr lang="nb-NO" altLang="nb-NO" sz="1600" dirty="0" smtClean="0"/>
              <a:t>E-PLUS: </a:t>
            </a:r>
            <a:r>
              <a:rPr lang="nb-NO" altLang="nb-NO" sz="1600" dirty="0" smtClean="0">
                <a:hlinkClick r:id="rId2"/>
              </a:rPr>
              <a:t>http://apps1.eere.energy.gov/buildings/energyplus/</a:t>
            </a:r>
            <a:endParaRPr lang="nb-NO" altLang="nb-NO" sz="1600" dirty="0" smtClean="0"/>
          </a:p>
          <a:p>
            <a:endParaRPr lang="nb-NO" altLang="nb-NO" sz="1600" dirty="0" smtClean="0"/>
          </a:p>
          <a:p>
            <a:r>
              <a:rPr lang="nb-NO" altLang="nb-NO" sz="1600" dirty="0" smtClean="0"/>
              <a:t>IDA-ICA: </a:t>
            </a:r>
            <a:r>
              <a:rPr lang="nb-NO" altLang="nb-NO" sz="1600" dirty="0" smtClean="0">
                <a:hlinkClick r:id="rId3"/>
              </a:rPr>
              <a:t>www.equa.se/eng.ice.html</a:t>
            </a:r>
            <a:r>
              <a:rPr lang="nb-NO" altLang="nb-NO" sz="1600" dirty="0" smtClean="0"/>
              <a:t>   </a:t>
            </a:r>
          </a:p>
          <a:p>
            <a:endParaRPr lang="nb-NO" altLang="nb-NO" sz="1600" dirty="0" smtClean="0"/>
          </a:p>
          <a:p>
            <a:endParaRPr lang="nb-NO" altLang="nb-NO" sz="1600" dirty="0" smtClean="0"/>
          </a:p>
          <a:p>
            <a:r>
              <a:rPr lang="nb-NO" altLang="nb-NO" sz="1600" dirty="0" smtClean="0"/>
              <a:t>VIP ENERGY: </a:t>
            </a:r>
            <a:r>
              <a:rPr lang="nb-NO" altLang="nb-NO" sz="1600" dirty="0" smtClean="0">
                <a:hlinkClick r:id="rId4"/>
              </a:rPr>
              <a:t>http://www.strusoft.com/index.php/en/products/vip-energy</a:t>
            </a:r>
            <a:endParaRPr lang="nb-NO" altLang="nb-NO" sz="1600" dirty="0" smtClean="0"/>
          </a:p>
          <a:p>
            <a:endParaRPr lang="nb-NO" altLang="nb-NO" sz="1600" dirty="0" smtClean="0"/>
          </a:p>
          <a:p>
            <a:r>
              <a:rPr lang="nb-NO" altLang="nb-NO" sz="1600" dirty="0" smtClean="0"/>
              <a:t>PHPP: </a:t>
            </a:r>
            <a:r>
              <a:rPr lang="nb-NO" altLang="nb-NO" sz="1600" dirty="0" smtClean="0">
                <a:hlinkClick r:id="rId5"/>
              </a:rPr>
              <a:t>http://www.passiv.de/index.html?/07_eng/phpp/PHPP2007_F.htm</a:t>
            </a:r>
            <a:endParaRPr lang="nb-NO" altLang="nb-NO" sz="1600" dirty="0" smtClean="0"/>
          </a:p>
          <a:p>
            <a:endParaRPr lang="nb-NO" altLang="nb-NO" sz="1600" dirty="0" smtClean="0"/>
          </a:p>
          <a:p>
            <a:r>
              <a:rPr lang="nb-NO" altLang="nb-NO" sz="1600" dirty="0" smtClean="0"/>
              <a:t>SIMIEN: </a:t>
            </a:r>
            <a:r>
              <a:rPr lang="nb-NO" altLang="nb-NO" sz="1600" dirty="0" smtClean="0">
                <a:hlinkClick r:id="rId6"/>
              </a:rPr>
              <a:t>www.programbyggerne.no</a:t>
            </a:r>
            <a:r>
              <a:rPr lang="nb-NO" altLang="nb-NO" sz="1600" dirty="0" smtClean="0"/>
              <a:t> </a:t>
            </a:r>
          </a:p>
          <a:p>
            <a:endParaRPr lang="nb-NO" altLang="nb-NO" sz="1600" dirty="0" smtClean="0"/>
          </a:p>
          <a:p>
            <a:r>
              <a:rPr lang="nb-NO" altLang="nb-NO" sz="1600" dirty="0" smtClean="0"/>
              <a:t>Flere andre: TEK-sjekk, POLYSUN, </a:t>
            </a:r>
            <a:r>
              <a:rPr lang="nb-NO" altLang="nb-NO" sz="1600" dirty="0" err="1" smtClean="0"/>
              <a:t>Bsim</a:t>
            </a:r>
            <a:r>
              <a:rPr lang="nb-NO" altLang="nb-NO" sz="1600" dirty="0" smtClean="0"/>
              <a:t>, RIUSKA, ESP-r, ECOTECT, PARASOL:</a:t>
            </a:r>
          </a:p>
          <a:p>
            <a:pPr>
              <a:buFont typeface="Wingdings" pitchFamily="2" charset="2"/>
              <a:buNone/>
            </a:pPr>
            <a:r>
              <a:rPr lang="nb-NO" altLang="nb-NO" sz="1600" dirty="0" smtClean="0"/>
              <a:t>http://apps1.eere.energy.gov/buildings/tools_directory/subjects.cfm/pagename=subjects/pagename_menu=whole_building_analysis/pagename_submenu=energy_simulation</a:t>
            </a:r>
          </a:p>
          <a:p>
            <a:endParaRPr lang="nb-NO" altLang="nb-NO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3E5DA4C-1D59-435C-8665-8F88E9BBDE89}" type="slidenum">
              <a:rPr lang="en-US" altLang="nb-NO" sz="1000" smtClean="0"/>
              <a:pPr/>
              <a:t>4</a:t>
            </a:fld>
            <a:endParaRPr lang="en-US" altLang="nb-NO" sz="1000" smtClean="0"/>
          </a:p>
        </p:txBody>
      </p:sp>
      <p:pic>
        <p:nvPicPr>
          <p:cNvPr id="33797" name="Picture 4" descr="TRNSYS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849313"/>
            <a:ext cx="25542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2751138"/>
            <a:ext cx="2852738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energyplus_about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1971675"/>
            <a:ext cx="15748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vip-energy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3836988"/>
            <a:ext cx="128428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639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nb-NO" sz="2800" dirty="0" err="1" smtClean="0"/>
              <a:t>Solstrøm</a:t>
            </a:r>
            <a:r>
              <a:rPr lang="nb-NO" sz="2800" dirty="0" smtClean="0"/>
              <a:t>-produksjon og </a:t>
            </a:r>
            <a:r>
              <a:rPr lang="nb-NO" sz="2800" dirty="0"/>
              <a:t>m</a:t>
            </a:r>
            <a:r>
              <a:rPr lang="nb-NO" sz="2800" dirty="0" smtClean="0"/>
              <a:t>ismatch behov-produksjon</a:t>
            </a:r>
            <a:endParaRPr lang="nb-NO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19"/>
            <a:ext cx="5544616" cy="429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61970"/>
            <a:ext cx="7488193" cy="117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669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Levert energi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916832"/>
            <a:ext cx="5405311" cy="3824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073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Netto levert energi</a:t>
            </a:r>
            <a:endParaRPr lang="nb-NO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1249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827584" y="5661248"/>
            <a:ext cx="492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Egenbruk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solstrøm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ca. 45 %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eksport</a:t>
            </a:r>
            <a:r>
              <a:rPr lang="en-US" dirty="0" smtClean="0"/>
              <a:t> 55 %.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34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0"/>
            <a:ext cx="7620000" cy="1143000"/>
          </a:xfrm>
        </p:spPr>
        <p:txBody>
          <a:bodyPr/>
          <a:lstStyle/>
          <a:p>
            <a:r>
              <a:rPr lang="nb-NO" dirty="0" smtClean="0"/>
              <a:t>SIMIEN 7.0 Beta-versjon</a:t>
            </a:r>
            <a:endParaRPr lang="nb-NO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61068" b="34549"/>
          <a:stretch/>
        </p:blipFill>
        <p:spPr>
          <a:xfrm>
            <a:off x="262889" y="1023302"/>
            <a:ext cx="3674746" cy="33591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Skanska Teknikk</a:t>
            </a:r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0998F-ED02-4902-A156-45093329C27B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43</a:t>
            </a:fld>
            <a:endParaRPr lang="sv-SE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60563" b="35057"/>
          <a:stretch/>
        </p:blipFill>
        <p:spPr>
          <a:xfrm>
            <a:off x="3937635" y="2583180"/>
            <a:ext cx="4411980" cy="395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66405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61125" b="44828"/>
          <a:stretch/>
        </p:blipFill>
        <p:spPr>
          <a:xfrm>
            <a:off x="297180" y="1565910"/>
            <a:ext cx="3836146" cy="2960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 smtClean="0"/>
              <a:t>SIMIEN 7.0 – Termisk energiforsyning</a:t>
            </a:r>
            <a:endParaRPr lang="nb-NO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Skanska Teknikk</a:t>
            </a:r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0998F-ED02-4902-A156-45093329C27B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44</a:t>
            </a:fld>
            <a:endParaRPr lang="sv-SE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114550"/>
            <a:ext cx="3920800" cy="446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899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99C6F-D111-4582-9335-14AC1641A320}" type="slidenum">
              <a:rPr lang="en-US" altLang="nb-NO"/>
              <a:pPr/>
              <a:t>5</a:t>
            </a:fld>
            <a:endParaRPr lang="en-US" altLang="nb-NO" sz="1400">
              <a:latin typeface="Times New Roman" pitchFamily="18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2563"/>
            <a:ext cx="7513638" cy="914400"/>
          </a:xfrm>
        </p:spPr>
        <p:txBody>
          <a:bodyPr/>
          <a:lstStyle/>
          <a:p>
            <a:r>
              <a:rPr lang="nb-NO" altLang="nb-NO" sz="3200"/>
              <a:t>Stasjonær varmebalanse for et rom/bygg</a:t>
            </a:r>
            <a:endParaRPr lang="en-US" altLang="nb-NO" sz="3200"/>
          </a:p>
        </p:txBody>
      </p:sp>
      <p:pic>
        <p:nvPicPr>
          <p:cNvPr id="34819" name="Picture 3" descr="Varmebalan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1" t="17177" b="18163"/>
          <a:stretch>
            <a:fillRect/>
          </a:stretch>
        </p:blipFill>
        <p:spPr bwMode="auto">
          <a:xfrm>
            <a:off x="3635375" y="2657475"/>
            <a:ext cx="5508625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700088" y="1193800"/>
          <a:ext cx="37306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9" name="Equation" r:id="rId4" imgW="2031840" imgH="228600" progId="Equation.3">
                  <p:embed/>
                </p:oleObj>
              </mc:Choice>
              <mc:Fallback>
                <p:oleObj name="Equation" r:id="rId4" imgW="2031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1193800"/>
                        <a:ext cx="3730625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509588" y="2149475"/>
          <a:ext cx="410845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0" name="Equation" r:id="rId6" imgW="2616120" imgH="736560" progId="Equation.3">
                  <p:embed/>
                </p:oleObj>
              </mc:Choice>
              <mc:Fallback>
                <p:oleObj name="Equation" r:id="rId6" imgW="261612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2149475"/>
                        <a:ext cx="4108450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graphicFrame>
        <p:nvGraphicFramePr>
          <p:cNvPr id="34828" name="Object 12"/>
          <p:cNvGraphicFramePr>
            <a:graphicFrameLocks noChangeAspect="1"/>
          </p:cNvGraphicFramePr>
          <p:nvPr/>
        </p:nvGraphicFramePr>
        <p:xfrm>
          <a:off x="685800" y="1625600"/>
          <a:ext cx="37211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1" name="Equation" r:id="rId8" imgW="1892160" imgH="228600" progId="Equation.3">
                  <p:embed/>
                </p:oleObj>
              </mc:Choice>
              <mc:Fallback>
                <p:oleObj name="Equation" r:id="rId8" imgW="1892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25600"/>
                        <a:ext cx="3721100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376080" y="4125067"/>
            <a:ext cx="253146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nb-NO" altLang="nb-NO" dirty="0" smtClean="0"/>
              <a:t>N</a:t>
            </a:r>
            <a:r>
              <a:rPr lang="nb-NO" altLang="nb-NO" sz="1200" dirty="0" smtClean="0"/>
              <a:t>50</a:t>
            </a:r>
            <a:r>
              <a:rPr lang="nb-NO" altLang="nb-NO" dirty="0" smtClean="0"/>
              <a:t>: Lekkasjetall</a:t>
            </a:r>
          </a:p>
          <a:p>
            <a:pPr algn="l"/>
            <a:r>
              <a:rPr lang="nb-NO" altLang="nb-NO" dirty="0" smtClean="0"/>
              <a:t>     : Luftmengde (m</a:t>
            </a:r>
            <a:r>
              <a:rPr lang="nb-NO" altLang="nb-NO" dirty="0" smtClean="0">
                <a:latin typeface="Calibri"/>
              </a:rPr>
              <a:t>³</a:t>
            </a:r>
            <a:r>
              <a:rPr lang="nb-NO" altLang="nb-NO" dirty="0" smtClean="0"/>
              <a:t>/h)</a:t>
            </a:r>
            <a:endParaRPr lang="nb-NO" altLang="nb-NO" dirty="0"/>
          </a:p>
          <a:p>
            <a:pPr algn="l"/>
            <a:r>
              <a:rPr lang="nb-NO" altLang="nb-NO" dirty="0"/>
              <a:t>V: Volumet</a:t>
            </a:r>
          </a:p>
          <a:p>
            <a:pPr algn="l"/>
            <a:r>
              <a:rPr lang="nb-NO" altLang="nb-NO" dirty="0"/>
              <a:t>U: U-verdien</a:t>
            </a:r>
          </a:p>
          <a:p>
            <a:pPr algn="l"/>
            <a:r>
              <a:rPr lang="nb-NO" altLang="nb-NO" dirty="0"/>
              <a:t>A: Areal vegg, vindu, </a:t>
            </a:r>
          </a:p>
          <a:p>
            <a:pPr algn="l"/>
            <a:r>
              <a:rPr lang="nb-NO" altLang="nb-NO" dirty="0"/>
              <a:t>tak og gulv</a:t>
            </a:r>
          </a:p>
        </p:txBody>
      </p:sp>
      <p:pic>
        <p:nvPicPr>
          <p:cNvPr id="34833" name="Picture 17" descr="Bilder Bregenz 0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0"/>
            <a:ext cx="1274762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843299"/>
              </p:ext>
            </p:extLst>
          </p:nvPr>
        </p:nvGraphicFramePr>
        <p:xfrm>
          <a:off x="385591" y="3613532"/>
          <a:ext cx="1182019" cy="275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2" name="Equation" r:id="rId11" imgW="977900" imgH="228600" progId="Equation.3">
                  <p:embed/>
                </p:oleObj>
              </mc:Choice>
              <mc:Fallback>
                <p:oleObj name="Equation" r:id="rId11" imgW="977900" imgH="2286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591" y="3613532"/>
                        <a:ext cx="1182019" cy="2754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1673862" y="3583103"/>
            <a:ext cx="1925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(balansert ventilasjon,</a:t>
            </a:r>
          </a:p>
          <a:p>
            <a:r>
              <a:rPr lang="nb-NO" sz="1400" dirty="0" smtClean="0"/>
              <a:t>NS3031)</a:t>
            </a:r>
            <a:endParaRPr lang="nb-NO" sz="1400" dirty="0"/>
          </a:p>
        </p:txBody>
      </p:sp>
      <p:sp>
        <p:nvSpPr>
          <p:cNvPr id="5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323101"/>
              </p:ext>
            </p:extLst>
          </p:nvPr>
        </p:nvGraphicFramePr>
        <p:xfrm>
          <a:off x="484741" y="4442897"/>
          <a:ext cx="242371" cy="31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3" name="Equation" r:id="rId13" imgW="152268" imgH="203024" progId="Equation.3">
                  <p:embed/>
                </p:oleObj>
              </mc:Choice>
              <mc:Fallback>
                <p:oleObj name="Equation" r:id="rId13" imgW="152268" imgH="203024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741" y="4442897"/>
                        <a:ext cx="242371" cy="31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702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7" grpId="0" animBg="1"/>
      <p:bldP spid="348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lysbilde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65CF-4C50-4186-BB7C-11927140043C}" type="slidenum">
              <a:rPr lang="en-US" altLang="nb-NO"/>
              <a:pPr/>
              <a:t>6</a:t>
            </a:fld>
            <a:endParaRPr lang="en-US" altLang="nb-NO" sz="1400">
              <a:latin typeface="Times New Roman" pitchFamily="18" charset="0"/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34963" y="166688"/>
            <a:ext cx="8440737" cy="914400"/>
          </a:xfrm>
        </p:spPr>
        <p:txBody>
          <a:bodyPr/>
          <a:lstStyle/>
          <a:p>
            <a:r>
              <a:rPr lang="nb-NO" altLang="nb-NO" sz="2400" dirty="0"/>
              <a:t>Eksempel stasjonær beregning, </a:t>
            </a:r>
            <a:br>
              <a:rPr lang="nb-NO" altLang="nb-NO" sz="2400" dirty="0"/>
            </a:br>
            <a:r>
              <a:rPr lang="nb-NO" altLang="nb-NO" sz="2400" dirty="0"/>
              <a:t>oppvarmingsbehov  </a:t>
            </a:r>
            <a:r>
              <a:rPr lang="nb-NO" altLang="nb-NO" sz="2400" dirty="0" smtClean="0"/>
              <a:t>liten enebolig</a:t>
            </a:r>
            <a:endParaRPr lang="en-US" altLang="nb-NO" sz="2400" dirty="0"/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nb-NO" altLang="nb-NO" sz="1600" dirty="0" smtClean="0"/>
              <a:t>100 </a:t>
            </a:r>
            <a:r>
              <a:rPr lang="nb-NO" altLang="nb-NO" sz="1600" dirty="0"/>
              <a:t>m² </a:t>
            </a:r>
            <a:r>
              <a:rPr lang="nb-NO" altLang="nb-NO" sz="1600" dirty="0" smtClean="0"/>
              <a:t>BRA (en etasje) </a:t>
            </a:r>
            <a:endParaRPr lang="nb-NO" altLang="nb-NO" sz="1600" dirty="0"/>
          </a:p>
          <a:p>
            <a:r>
              <a:rPr lang="nb-NO" altLang="nb-NO" sz="1600" dirty="0"/>
              <a:t>Fasade: </a:t>
            </a:r>
            <a:r>
              <a:rPr lang="nb-NO" altLang="nb-NO" sz="1600" dirty="0" smtClean="0"/>
              <a:t>102,5 </a:t>
            </a:r>
            <a:r>
              <a:rPr lang="nb-NO" altLang="nb-NO" sz="1600" dirty="0"/>
              <a:t>m²</a:t>
            </a:r>
          </a:p>
          <a:p>
            <a:r>
              <a:rPr lang="nb-NO" altLang="nb-NO" sz="1600" dirty="0" smtClean="0"/>
              <a:t>Vinduer: 20 </a:t>
            </a:r>
            <a:r>
              <a:rPr lang="nb-NO" altLang="nb-NO" sz="1600" dirty="0"/>
              <a:t>m²</a:t>
            </a:r>
          </a:p>
          <a:p>
            <a:r>
              <a:rPr lang="nb-NO" altLang="nb-NO" sz="1600" dirty="0"/>
              <a:t>Takhøyde: </a:t>
            </a:r>
            <a:r>
              <a:rPr lang="nb-NO" altLang="nb-NO" sz="1600" dirty="0" smtClean="0"/>
              <a:t>2,5 </a:t>
            </a:r>
            <a:r>
              <a:rPr lang="nb-NO" altLang="nb-NO" sz="1600" dirty="0"/>
              <a:t>m</a:t>
            </a:r>
          </a:p>
          <a:p>
            <a:r>
              <a:rPr lang="nb-NO" altLang="nb-NO" sz="1600" dirty="0"/>
              <a:t>U-vegg: 0.18 </a:t>
            </a:r>
            <a:r>
              <a:rPr lang="nb-NO" altLang="nb-NO" sz="1600" dirty="0" smtClean="0"/>
              <a:t>W/m²K</a:t>
            </a:r>
          </a:p>
          <a:p>
            <a:r>
              <a:rPr lang="nb-NO" altLang="nb-NO" sz="1600" dirty="0" smtClean="0"/>
              <a:t>U-tak: 0.13 </a:t>
            </a:r>
            <a:r>
              <a:rPr lang="nb-NO" altLang="nb-NO" sz="1600" dirty="0"/>
              <a:t>W/m²K</a:t>
            </a:r>
          </a:p>
          <a:p>
            <a:r>
              <a:rPr lang="nb-NO" altLang="nb-NO" sz="1600" dirty="0" smtClean="0"/>
              <a:t>U-gulv: 0.15 </a:t>
            </a:r>
            <a:r>
              <a:rPr lang="nb-NO" altLang="nb-NO" sz="1600" dirty="0"/>
              <a:t>W/m²K</a:t>
            </a:r>
          </a:p>
          <a:p>
            <a:r>
              <a:rPr lang="nb-NO" altLang="nb-NO" sz="1600" dirty="0" smtClean="0"/>
              <a:t>U-vindu</a:t>
            </a:r>
            <a:r>
              <a:rPr lang="nb-NO" altLang="nb-NO" sz="1600" dirty="0"/>
              <a:t>: 1.2 W/m²K</a:t>
            </a:r>
          </a:p>
          <a:p>
            <a:r>
              <a:rPr lang="nb-NO" altLang="nb-NO" sz="1600" dirty="0"/>
              <a:t>Ventilasjon: </a:t>
            </a:r>
            <a:r>
              <a:rPr lang="nb-NO" altLang="nb-NO" sz="1600" dirty="0" smtClean="0"/>
              <a:t>1,2 </a:t>
            </a:r>
            <a:r>
              <a:rPr lang="nb-NO" altLang="nb-NO" sz="1600" dirty="0"/>
              <a:t>m³/hm²</a:t>
            </a:r>
          </a:p>
          <a:p>
            <a:r>
              <a:rPr lang="nb-NO" altLang="nb-NO" sz="1600" dirty="0" err="1"/>
              <a:t>Virk.grad</a:t>
            </a:r>
            <a:r>
              <a:rPr lang="nb-NO" altLang="nb-NO" sz="1600" dirty="0"/>
              <a:t> </a:t>
            </a:r>
            <a:r>
              <a:rPr lang="nb-NO" altLang="nb-NO" sz="1600" dirty="0" err="1"/>
              <a:t>gj.vinner</a:t>
            </a:r>
            <a:r>
              <a:rPr lang="nb-NO" altLang="nb-NO" sz="1600" dirty="0"/>
              <a:t>: 70 %</a:t>
            </a:r>
          </a:p>
          <a:p>
            <a:r>
              <a:rPr lang="nb-NO" altLang="nb-NO" sz="1600" dirty="0"/>
              <a:t>Lekkasjetall: </a:t>
            </a:r>
            <a:r>
              <a:rPr lang="nb-NO" altLang="nb-NO" sz="1600" dirty="0" smtClean="0"/>
              <a:t>2.5 </a:t>
            </a:r>
            <a:r>
              <a:rPr lang="nb-NO" altLang="nb-NO" sz="1600" dirty="0"/>
              <a:t>oms/t</a:t>
            </a:r>
          </a:p>
          <a:p>
            <a:r>
              <a:rPr lang="nb-NO" altLang="nb-NO" sz="1600" dirty="0" err="1"/>
              <a:t>Utetemp</a:t>
            </a:r>
            <a:r>
              <a:rPr lang="nb-NO" altLang="nb-NO" sz="1600" dirty="0"/>
              <a:t>: -20 °C</a:t>
            </a:r>
          </a:p>
          <a:p>
            <a:r>
              <a:rPr lang="nb-NO" altLang="nb-NO" sz="1600" dirty="0" err="1"/>
              <a:t>Innetemp</a:t>
            </a:r>
            <a:r>
              <a:rPr lang="nb-NO" altLang="nb-NO" sz="1600" dirty="0"/>
              <a:t>: 20 °C</a:t>
            </a:r>
          </a:p>
          <a:p>
            <a:r>
              <a:rPr lang="nb-NO" altLang="nb-NO" sz="1600" dirty="0"/>
              <a:t>Neglisjerer internlast og sol</a:t>
            </a:r>
          </a:p>
          <a:p>
            <a:endParaRPr lang="nb-NO" altLang="nb-NO" sz="1600" dirty="0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3605517" y="1020763"/>
            <a:ext cx="19329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dirty="0" smtClean="0"/>
              <a:t>Transmisjonstap:</a:t>
            </a:r>
            <a:endParaRPr lang="nb-NO" altLang="nb-NO" dirty="0"/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3346066" y="3607795"/>
            <a:ext cx="42455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dirty="0" smtClean="0"/>
              <a:t>Varmetapstallet og  varmebehov (DUT):</a:t>
            </a:r>
            <a:endParaRPr lang="nb-NO" altLang="nb-NO" dirty="0"/>
          </a:p>
        </p:txBody>
      </p:sp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31651"/>
              </p:ext>
            </p:extLst>
          </p:nvPr>
        </p:nvGraphicFramePr>
        <p:xfrm>
          <a:off x="3684587" y="1509311"/>
          <a:ext cx="3245023" cy="665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5" name="Equation" r:id="rId3" imgW="2222500" imgH="457200" progId="Equation.3">
                  <p:embed/>
                </p:oleObj>
              </mc:Choice>
              <mc:Fallback>
                <p:oleObj name="Equation" r:id="rId3" imgW="2222500" imgH="4572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7" y="1509311"/>
                        <a:ext cx="3245023" cy="6656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605517" y="2219766"/>
            <a:ext cx="34034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dirty="0" smtClean="0"/>
              <a:t>Infiltrasjons- og ventilasjonstap:</a:t>
            </a:r>
            <a:endParaRPr lang="nb-NO" altLang="nb-NO" dirty="0"/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517095"/>
              </p:ext>
            </p:extLst>
          </p:nvPr>
        </p:nvGraphicFramePr>
        <p:xfrm>
          <a:off x="3684588" y="2677099"/>
          <a:ext cx="3262902" cy="28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6" name="Equation" r:id="rId5" imgW="2489200" imgH="215900" progId="Equation.3">
                  <p:embed/>
                </p:oleObj>
              </mc:Choice>
              <mc:Fallback>
                <p:oleObj name="Equation" r:id="rId5" imgW="2489200" imgH="2159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8" y="2677099"/>
                        <a:ext cx="3262902" cy="286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254751"/>
              </p:ext>
            </p:extLst>
          </p:nvPr>
        </p:nvGraphicFramePr>
        <p:xfrm>
          <a:off x="3605518" y="3078164"/>
          <a:ext cx="3775784" cy="314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7" name="Equation" r:id="rId7" imgW="2730500" imgH="228600" progId="Equation.3">
                  <p:embed/>
                </p:oleObj>
              </mc:Choice>
              <mc:Fallback>
                <p:oleObj name="Equation" r:id="rId7" imgW="2730500" imgH="2286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5518" y="3078164"/>
                        <a:ext cx="3775784" cy="3146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3668616" y="5677111"/>
            <a:ext cx="2427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dirty="0"/>
              <a:t>Splitta varmebehov:</a:t>
            </a:r>
          </a:p>
        </p:txBody>
      </p:sp>
      <p:sp>
        <p:nvSpPr>
          <p:cNvPr id="12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923138"/>
              </p:ext>
            </p:extLst>
          </p:nvPr>
        </p:nvGraphicFramePr>
        <p:xfrm>
          <a:off x="3605517" y="3977127"/>
          <a:ext cx="2930839" cy="484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8" name="Equation" r:id="rId9" imgW="2413000" imgH="393700" progId="Equation.3">
                  <p:embed/>
                </p:oleObj>
              </mc:Choice>
              <mc:Fallback>
                <p:oleObj name="Equation" r:id="rId9" imgW="2413000" imgH="39370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5517" y="3977127"/>
                        <a:ext cx="2930839" cy="4846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354797"/>
              </p:ext>
            </p:extLst>
          </p:nvPr>
        </p:nvGraphicFramePr>
        <p:xfrm>
          <a:off x="3605518" y="4638101"/>
          <a:ext cx="3213924" cy="344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9" name="Equation" r:id="rId11" imgW="2120900" imgH="228600" progId="Equation.3">
                  <p:embed/>
                </p:oleObj>
              </mc:Choice>
              <mc:Fallback>
                <p:oleObj name="Equation" r:id="rId11" imgW="2120900" imgH="22860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5518" y="4638101"/>
                        <a:ext cx="3213924" cy="3443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3558584" y="5104253"/>
            <a:ext cx="5032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dirty="0" smtClean="0"/>
              <a:t>Med 100 m</a:t>
            </a:r>
            <a:r>
              <a:rPr lang="nb-NO" altLang="nb-NO" dirty="0" smtClean="0">
                <a:latin typeface="Calibri"/>
              </a:rPr>
              <a:t>²</a:t>
            </a:r>
            <a:r>
              <a:rPr lang="nb-NO" altLang="nb-NO" dirty="0" smtClean="0"/>
              <a:t> BRA trenger derfor eneboligen en </a:t>
            </a:r>
          </a:p>
          <a:p>
            <a:r>
              <a:rPr lang="nb-NO" altLang="nb-NO" dirty="0" smtClean="0"/>
              <a:t>Installert effekt på ca. 3,7 kW.</a:t>
            </a:r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6958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8" grpId="0"/>
      <p:bldP spid="66579" grpId="0"/>
      <p:bldP spid="20" grpId="0"/>
      <p:bldP spid="27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lysbilde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65CF-4C50-4186-BB7C-11927140043C}" type="slidenum">
              <a:rPr lang="en-US" altLang="nb-NO"/>
              <a:pPr/>
              <a:t>7</a:t>
            </a:fld>
            <a:endParaRPr lang="en-US" altLang="nb-NO" sz="1400">
              <a:latin typeface="Times New Roman" pitchFamily="18" charset="0"/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34963" y="166688"/>
            <a:ext cx="8440737" cy="914400"/>
          </a:xfrm>
        </p:spPr>
        <p:txBody>
          <a:bodyPr/>
          <a:lstStyle/>
          <a:p>
            <a:r>
              <a:rPr lang="nb-NO" altLang="nb-NO" sz="2400" dirty="0"/>
              <a:t>S</a:t>
            </a:r>
            <a:r>
              <a:rPr lang="nb-NO" altLang="nb-NO" sz="2400" dirty="0" smtClean="0"/>
              <a:t>tasjonær beregning – splitta varmebehov rom og varmebatteri </a:t>
            </a:r>
            <a:r>
              <a:rPr lang="nb-NO" altLang="nb-NO" sz="2400" dirty="0"/>
              <a:t/>
            </a:r>
            <a:br>
              <a:rPr lang="nb-NO" altLang="nb-NO" sz="2400" dirty="0"/>
            </a:br>
            <a:endParaRPr lang="en-US" altLang="nb-NO" sz="2400" dirty="0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graphicFrame>
        <p:nvGraphicFramePr>
          <p:cNvPr id="66576" name="Object 1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583638019"/>
              </p:ext>
            </p:extLst>
          </p:nvPr>
        </p:nvGraphicFramePr>
        <p:xfrm>
          <a:off x="4417764" y="1692437"/>
          <a:ext cx="36671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7" name="Equation" r:id="rId3" imgW="2933640" imgH="685800" progId="Equation.3">
                  <p:embed/>
                </p:oleObj>
              </mc:Choice>
              <mc:Fallback>
                <p:oleObj name="Equation" r:id="rId3" imgW="293364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7764" y="1692437"/>
                        <a:ext cx="366712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4483865" y="1229720"/>
            <a:ext cx="30701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dirty="0" smtClean="0"/>
              <a:t>Temperatur etter gjenvinner:</a:t>
            </a:r>
            <a:endParaRPr lang="nb-NO" altLang="nb-NO" dirty="0"/>
          </a:p>
        </p:txBody>
      </p:sp>
      <p:sp>
        <p:nvSpPr>
          <p:cNvPr id="12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4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422275" y="1524000"/>
            <a:ext cx="3433629" cy="3995451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28" name="Picture 3" descr="Varmebalan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4" r="3726" b="16905"/>
          <a:stretch>
            <a:fillRect/>
          </a:stretch>
        </p:blipFill>
        <p:spPr bwMode="auto">
          <a:xfrm>
            <a:off x="277144" y="890932"/>
            <a:ext cx="3875787" cy="331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4393894" y="2365021"/>
            <a:ext cx="342914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dirty="0" smtClean="0"/>
              <a:t>Hvis ønsket </a:t>
            </a:r>
            <a:r>
              <a:rPr lang="nb-NO" altLang="nb-NO" dirty="0" err="1" smtClean="0"/>
              <a:t>tilluftstemperatur</a:t>
            </a:r>
            <a:r>
              <a:rPr lang="nb-NO" altLang="nb-NO" dirty="0" smtClean="0"/>
              <a:t> er</a:t>
            </a:r>
          </a:p>
          <a:p>
            <a:r>
              <a:rPr lang="nb-NO" altLang="nb-NO" dirty="0" smtClean="0"/>
              <a:t>20 </a:t>
            </a:r>
            <a:r>
              <a:rPr lang="nb-NO" altLang="nb-NO" dirty="0" smtClean="0">
                <a:latin typeface="Calibri"/>
              </a:rPr>
              <a:t>°</a:t>
            </a:r>
            <a:r>
              <a:rPr lang="nb-NO" altLang="nb-NO" dirty="0" smtClean="0"/>
              <a:t>C bli varmebehovet til </a:t>
            </a:r>
          </a:p>
          <a:p>
            <a:r>
              <a:rPr lang="nb-NO" altLang="nb-NO" dirty="0" smtClean="0"/>
              <a:t>varmebatteriet:</a:t>
            </a:r>
            <a:endParaRPr lang="nb-NO" altLang="nb-NO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374724"/>
              </p:ext>
            </p:extLst>
          </p:nvPr>
        </p:nvGraphicFramePr>
        <p:xfrm>
          <a:off x="4393894" y="3404211"/>
          <a:ext cx="3582318" cy="401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8" name="Equation" r:id="rId6" imgW="2197100" imgH="241300" progId="Equation.3">
                  <p:embed/>
                </p:oleObj>
              </mc:Choice>
              <mc:Fallback>
                <p:oleObj name="Equation" r:id="rId6" imgW="21971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3894" y="3404211"/>
                        <a:ext cx="3582318" cy="4014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4295022" y="4034333"/>
            <a:ext cx="3780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b-NO" altLang="nb-NO" dirty="0" smtClean="0"/>
              <a:t>Resterende 32 W/m</a:t>
            </a:r>
            <a:r>
              <a:rPr lang="nb-NO" altLang="nb-NO" dirty="0" smtClean="0">
                <a:latin typeface="Calibri"/>
              </a:rPr>
              <a:t>²</a:t>
            </a:r>
            <a:r>
              <a:rPr lang="nb-NO" altLang="nb-NO" dirty="0" smtClean="0"/>
              <a:t> må tas av romoppvarmingen. </a:t>
            </a:r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213775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9177-B5F2-4FA7-B8B1-C67B017520FA}" type="slidenum">
              <a:rPr lang="en-US" altLang="nb-NO"/>
              <a:pPr/>
              <a:t>8</a:t>
            </a:fld>
            <a:endParaRPr lang="en-US" altLang="nb-NO" sz="1400">
              <a:latin typeface="Times New Roman" pitchFamily="18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79388"/>
            <a:ext cx="7421735" cy="914400"/>
          </a:xfrm>
        </p:spPr>
        <p:txBody>
          <a:bodyPr/>
          <a:lstStyle/>
          <a:p>
            <a:r>
              <a:rPr lang="nb-NO" altLang="nb-NO" sz="3200" dirty="0"/>
              <a:t>Dynamisk </a:t>
            </a:r>
            <a:r>
              <a:rPr lang="nb-NO" altLang="nb-NO" sz="3200" dirty="0" smtClean="0"/>
              <a:t>varmebalanse </a:t>
            </a:r>
            <a:endParaRPr lang="en-US" altLang="nb-NO" sz="3200" dirty="0"/>
          </a:p>
        </p:txBody>
      </p:sp>
      <p:pic>
        <p:nvPicPr>
          <p:cNvPr id="65539" name="Picture 3" descr="Varmebalan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4" r="3726" b="16905"/>
          <a:stretch>
            <a:fillRect/>
          </a:stretch>
        </p:blipFill>
        <p:spPr bwMode="auto">
          <a:xfrm>
            <a:off x="4460799" y="1122577"/>
            <a:ext cx="4354512" cy="357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5684838" y="370681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nb-NO" altLang="nb-NO" sz="1600" b="1"/>
              <a:t>C</a:t>
            </a:r>
          </a:p>
        </p:txBody>
      </p:sp>
      <p:graphicFrame>
        <p:nvGraphicFramePr>
          <p:cNvPr id="655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854528"/>
              </p:ext>
            </p:extLst>
          </p:nvPr>
        </p:nvGraphicFramePr>
        <p:xfrm>
          <a:off x="981075" y="1576388"/>
          <a:ext cx="3292475" cy="447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" name="Equation" r:id="rId4" imgW="2133360" imgH="2882880" progId="Equation.3">
                  <p:embed/>
                </p:oleObj>
              </mc:Choice>
              <mc:Fallback>
                <p:oleObj name="Equation" r:id="rId4" imgW="2133360" imgH="2882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1576388"/>
                        <a:ext cx="3292475" cy="447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7" name="Line 11"/>
          <p:cNvSpPr>
            <a:spLocks noChangeShapeType="1"/>
          </p:cNvSpPr>
          <p:nvPr/>
        </p:nvSpPr>
        <p:spPr bwMode="auto">
          <a:xfrm flipV="1">
            <a:off x="5613400" y="3963988"/>
            <a:ext cx="187325" cy="414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65552" name="Picture 16" descr="Bilder Bregenz 0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0"/>
            <a:ext cx="1123950" cy="74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200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  <p:bldP spid="655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D672D-49E8-4D72-8B4C-8434D01CE638}" type="slidenum">
              <a:rPr lang="en-US" altLang="nb-NO"/>
              <a:pPr/>
              <a:t>9</a:t>
            </a:fld>
            <a:endParaRPr lang="en-US" altLang="nb-NO" sz="1400">
              <a:latin typeface="Times New Roman" pitchFamily="18" charset="0"/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304800"/>
            <a:ext cx="5272088" cy="914400"/>
          </a:xfrm>
        </p:spPr>
        <p:txBody>
          <a:bodyPr/>
          <a:lstStyle/>
          <a:p>
            <a:r>
              <a:rPr lang="nb-NO" altLang="nb-NO" sz="2400"/>
              <a:t>Eksempel dynamisk beregning, </a:t>
            </a:r>
            <a:br>
              <a:rPr lang="nb-NO" altLang="nb-NO" sz="2400"/>
            </a:br>
            <a:r>
              <a:rPr lang="nb-NO" altLang="nb-NO" sz="2400"/>
              <a:t>temperaturforhold sommer</a:t>
            </a:r>
            <a:endParaRPr lang="en-US" altLang="nb-NO" sz="240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1235075"/>
            <a:ext cx="3448280" cy="4870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b-NO" altLang="nb-NO" sz="1600" dirty="0"/>
              <a:t>Samme </a:t>
            </a:r>
            <a:r>
              <a:rPr lang="nb-NO" altLang="nb-NO" sz="1600" dirty="0" smtClean="0"/>
              <a:t>100 </a:t>
            </a:r>
            <a:r>
              <a:rPr lang="nb-NO" altLang="nb-NO" sz="1600" dirty="0"/>
              <a:t>m² </a:t>
            </a:r>
            <a:r>
              <a:rPr lang="nb-NO" altLang="nb-NO" sz="1600" dirty="0" smtClean="0"/>
              <a:t>enebolig</a:t>
            </a:r>
            <a:endParaRPr lang="nb-NO" altLang="nb-NO" sz="1600" dirty="0"/>
          </a:p>
          <a:p>
            <a:pPr>
              <a:lnSpc>
                <a:spcPct val="90000"/>
              </a:lnSpc>
            </a:pPr>
            <a:r>
              <a:rPr lang="nb-NO" altLang="nb-NO" sz="1600" dirty="0"/>
              <a:t>Varmekapasitet: </a:t>
            </a:r>
          </a:p>
          <a:p>
            <a:pPr lvl="1">
              <a:lnSpc>
                <a:spcPct val="90000"/>
              </a:lnSpc>
            </a:pPr>
            <a:r>
              <a:rPr lang="nb-NO" altLang="nb-NO" sz="1400" dirty="0" err="1"/>
              <a:t>C”vegg</a:t>
            </a:r>
            <a:r>
              <a:rPr lang="nb-NO" altLang="nb-NO" sz="1400" dirty="0"/>
              <a:t> = 3 </a:t>
            </a:r>
            <a:r>
              <a:rPr lang="nb-NO" altLang="nb-NO" sz="1400" dirty="0" err="1"/>
              <a:t>Wh</a:t>
            </a:r>
            <a:r>
              <a:rPr lang="nb-NO" altLang="nb-NO" sz="1400" dirty="0"/>
              <a:t>/m²K </a:t>
            </a:r>
            <a:r>
              <a:rPr lang="nb-NO" altLang="nb-NO" sz="1400" dirty="0" smtClean="0"/>
              <a:t>(82,5 </a:t>
            </a:r>
            <a:r>
              <a:rPr lang="nb-NO" altLang="nb-NO" sz="1400" dirty="0"/>
              <a:t>m2), </a:t>
            </a:r>
          </a:p>
          <a:p>
            <a:pPr lvl="1">
              <a:lnSpc>
                <a:spcPct val="90000"/>
              </a:lnSpc>
            </a:pPr>
            <a:r>
              <a:rPr lang="nb-NO" altLang="nb-NO" sz="1400" dirty="0" err="1"/>
              <a:t>C”gulv</a:t>
            </a:r>
            <a:r>
              <a:rPr lang="nb-NO" altLang="nb-NO" sz="1400" dirty="0"/>
              <a:t> = 41 </a:t>
            </a:r>
            <a:r>
              <a:rPr lang="nb-NO" altLang="nb-NO" sz="1400" dirty="0" err="1"/>
              <a:t>Wh</a:t>
            </a:r>
            <a:r>
              <a:rPr lang="nb-NO" altLang="nb-NO" sz="1400" dirty="0"/>
              <a:t>/m²K (</a:t>
            </a:r>
            <a:r>
              <a:rPr lang="nb-NO" altLang="nb-NO" sz="1400" dirty="0" smtClean="0"/>
              <a:t>100 </a:t>
            </a:r>
            <a:r>
              <a:rPr lang="nb-NO" altLang="nb-NO" sz="1400" dirty="0"/>
              <a:t>m2)</a:t>
            </a:r>
          </a:p>
          <a:p>
            <a:pPr lvl="1">
              <a:lnSpc>
                <a:spcPct val="90000"/>
              </a:lnSpc>
            </a:pPr>
            <a:r>
              <a:rPr lang="nb-NO" altLang="nb-NO" sz="1400" dirty="0" err="1"/>
              <a:t>C”tak</a:t>
            </a:r>
            <a:r>
              <a:rPr lang="nb-NO" altLang="nb-NO" sz="1400" dirty="0"/>
              <a:t> = 5</a:t>
            </a:r>
            <a:r>
              <a:rPr lang="nb-NO" altLang="nb-NO" sz="1400" dirty="0" smtClean="0"/>
              <a:t> </a:t>
            </a:r>
            <a:r>
              <a:rPr lang="nb-NO" altLang="nb-NO" sz="1400" dirty="0" err="1"/>
              <a:t>Wh</a:t>
            </a:r>
            <a:r>
              <a:rPr lang="nb-NO" altLang="nb-NO" sz="1400" dirty="0"/>
              <a:t>/m²K (</a:t>
            </a:r>
            <a:r>
              <a:rPr lang="nb-NO" altLang="nb-NO" sz="1400" dirty="0" smtClean="0"/>
              <a:t>100 </a:t>
            </a:r>
            <a:r>
              <a:rPr lang="nb-NO" altLang="nb-NO" sz="1400" dirty="0"/>
              <a:t>m²) </a:t>
            </a:r>
          </a:p>
          <a:p>
            <a:pPr>
              <a:lnSpc>
                <a:spcPct val="90000"/>
              </a:lnSpc>
            </a:pPr>
            <a:r>
              <a:rPr lang="nb-NO" altLang="nb-NO" sz="1600" dirty="0"/>
              <a:t>Temperatur kl. 08.00: 20 °C </a:t>
            </a:r>
          </a:p>
          <a:p>
            <a:pPr>
              <a:lnSpc>
                <a:spcPct val="90000"/>
              </a:lnSpc>
            </a:pPr>
            <a:r>
              <a:rPr lang="nb-NO" altLang="nb-NO" sz="1600" dirty="0" smtClean="0"/>
              <a:t>Sommerluftskifte: 4 oms/t</a:t>
            </a:r>
            <a:endParaRPr lang="nb-NO" altLang="nb-NO" sz="1600" dirty="0"/>
          </a:p>
          <a:p>
            <a:pPr>
              <a:lnSpc>
                <a:spcPct val="90000"/>
              </a:lnSpc>
            </a:pPr>
            <a:r>
              <a:rPr lang="nb-NO" altLang="nb-NO" sz="1600" dirty="0"/>
              <a:t>Solfluks vindu (sør): 300 W/m², </a:t>
            </a:r>
            <a:r>
              <a:rPr lang="nb-NO" altLang="nb-NO" sz="1600" dirty="0" smtClean="0"/>
              <a:t>snitt </a:t>
            </a:r>
            <a:r>
              <a:rPr lang="nb-NO" altLang="nb-NO" sz="1600" dirty="0"/>
              <a:t>08-16</a:t>
            </a:r>
          </a:p>
          <a:p>
            <a:pPr>
              <a:lnSpc>
                <a:spcPct val="90000"/>
              </a:lnSpc>
            </a:pPr>
            <a:r>
              <a:rPr lang="nb-NO" altLang="nb-NO" sz="1600" dirty="0"/>
              <a:t>Vindu: </a:t>
            </a:r>
          </a:p>
          <a:p>
            <a:pPr lvl="1">
              <a:lnSpc>
                <a:spcPct val="90000"/>
              </a:lnSpc>
            </a:pPr>
            <a:r>
              <a:rPr lang="nb-NO" altLang="nb-NO" sz="1400" dirty="0"/>
              <a:t>Solfaktor: 0.25</a:t>
            </a:r>
          </a:p>
          <a:p>
            <a:pPr lvl="1">
              <a:lnSpc>
                <a:spcPct val="90000"/>
              </a:lnSpc>
            </a:pPr>
            <a:r>
              <a:rPr lang="nb-NO" altLang="nb-NO" sz="1400" dirty="0"/>
              <a:t>Karmfaktor: 0.20</a:t>
            </a:r>
          </a:p>
          <a:p>
            <a:pPr lvl="1">
              <a:lnSpc>
                <a:spcPct val="90000"/>
              </a:lnSpc>
            </a:pPr>
            <a:r>
              <a:rPr lang="nb-NO" altLang="nb-NO" sz="1400" dirty="0"/>
              <a:t>Faktor horisont: 0.8 </a:t>
            </a:r>
          </a:p>
          <a:p>
            <a:pPr>
              <a:lnSpc>
                <a:spcPct val="90000"/>
              </a:lnSpc>
            </a:pPr>
            <a:r>
              <a:rPr lang="nb-NO" altLang="nb-NO" sz="1600" dirty="0" err="1"/>
              <a:t>Utetemp</a:t>
            </a:r>
            <a:r>
              <a:rPr lang="nb-NO" altLang="nb-NO" sz="1600" dirty="0"/>
              <a:t>: + 20 °C</a:t>
            </a:r>
          </a:p>
          <a:p>
            <a:pPr>
              <a:lnSpc>
                <a:spcPct val="90000"/>
              </a:lnSpc>
            </a:pPr>
            <a:r>
              <a:rPr lang="nb-NO" altLang="nb-NO" sz="1600" dirty="0" err="1" smtClean="0"/>
              <a:t>Innetemp</a:t>
            </a:r>
            <a:r>
              <a:rPr lang="nb-NO" altLang="nb-NO" sz="1600" dirty="0" smtClean="0"/>
              <a:t> </a:t>
            </a:r>
            <a:r>
              <a:rPr lang="nb-NO" altLang="nb-NO" sz="1600" dirty="0" err="1" smtClean="0"/>
              <a:t>kl</a:t>
            </a:r>
            <a:r>
              <a:rPr lang="nb-NO" altLang="nb-NO" sz="1600" dirty="0" smtClean="0"/>
              <a:t> 08.00: </a:t>
            </a:r>
            <a:r>
              <a:rPr lang="nb-NO" altLang="nb-NO" sz="1600" dirty="0"/>
              <a:t>20 °C</a:t>
            </a:r>
          </a:p>
          <a:p>
            <a:pPr>
              <a:lnSpc>
                <a:spcPct val="90000"/>
              </a:lnSpc>
            </a:pPr>
            <a:r>
              <a:rPr lang="nb-NO" altLang="nb-NO" sz="1600" dirty="0"/>
              <a:t>Internlast: </a:t>
            </a:r>
          </a:p>
          <a:p>
            <a:pPr lvl="1">
              <a:lnSpc>
                <a:spcPct val="90000"/>
              </a:lnSpc>
            </a:pPr>
            <a:r>
              <a:rPr lang="nb-NO" altLang="nb-NO" sz="1400" dirty="0"/>
              <a:t>Lys: </a:t>
            </a:r>
            <a:r>
              <a:rPr lang="nb-NO" altLang="nb-NO" sz="1400" dirty="0" smtClean="0"/>
              <a:t>4 </a:t>
            </a:r>
            <a:r>
              <a:rPr lang="nb-NO" altLang="nb-NO" sz="1400" dirty="0"/>
              <a:t>W/m² (08-16)</a:t>
            </a:r>
          </a:p>
          <a:p>
            <a:pPr lvl="1">
              <a:lnSpc>
                <a:spcPct val="90000"/>
              </a:lnSpc>
            </a:pPr>
            <a:r>
              <a:rPr lang="nb-NO" altLang="nb-NO" sz="1400" dirty="0"/>
              <a:t>Utstyr: </a:t>
            </a:r>
            <a:r>
              <a:rPr lang="nb-NO" altLang="nb-NO" sz="1400" dirty="0" smtClean="0"/>
              <a:t>3 </a:t>
            </a:r>
            <a:r>
              <a:rPr lang="nb-NO" altLang="nb-NO" sz="1400" dirty="0"/>
              <a:t>W/m² (08-16)</a:t>
            </a:r>
          </a:p>
          <a:p>
            <a:pPr lvl="1">
              <a:lnSpc>
                <a:spcPct val="90000"/>
              </a:lnSpc>
            </a:pPr>
            <a:r>
              <a:rPr lang="nb-NO" altLang="nb-NO" sz="1400" dirty="0"/>
              <a:t>Personer: </a:t>
            </a:r>
            <a:r>
              <a:rPr lang="nb-NO" altLang="nb-NO" sz="1400" dirty="0" smtClean="0"/>
              <a:t>2 </a:t>
            </a:r>
            <a:r>
              <a:rPr lang="nb-NO" altLang="nb-NO" sz="1400" dirty="0"/>
              <a:t>W/m² (08-16) </a:t>
            </a:r>
          </a:p>
          <a:p>
            <a:pPr>
              <a:lnSpc>
                <a:spcPct val="90000"/>
              </a:lnSpc>
            </a:pPr>
            <a:endParaRPr lang="nb-NO" altLang="nb-NO" sz="1600" dirty="0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graphicFrame>
        <p:nvGraphicFramePr>
          <p:cNvPr id="69648" name="Object 1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55924934"/>
              </p:ext>
            </p:extLst>
          </p:nvPr>
        </p:nvGraphicFramePr>
        <p:xfrm>
          <a:off x="3916631" y="1433686"/>
          <a:ext cx="4054207" cy="4772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3" name="Equation" r:id="rId3" imgW="3225600" imgH="3797280" progId="Equation.3">
                  <p:embed/>
                </p:oleObj>
              </mc:Choice>
              <mc:Fallback>
                <p:oleObj name="Equation" r:id="rId3" imgW="3225600" imgH="3797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6631" y="1433686"/>
                        <a:ext cx="4054207" cy="47723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9651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0"/>
            <a:ext cx="1173162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51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lstøtende">
  <a:themeElements>
    <a:clrScheme name="Tilstøtend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ilstøtend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Skanska white green</Template>
  <TotalTime>21167</TotalTime>
  <Words>1176</Words>
  <Application>Microsoft Office PowerPoint</Application>
  <PresentationFormat>On-screen Show (4:3)</PresentationFormat>
  <Paragraphs>298</Paragraphs>
  <Slides>44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Cambria</vt:lpstr>
      <vt:lpstr>Times New Roman</vt:lpstr>
      <vt:lpstr>Wingdings</vt:lpstr>
      <vt:lpstr>Tilstøtende</vt:lpstr>
      <vt:lpstr>Equation</vt:lpstr>
      <vt:lpstr>Document</vt:lpstr>
      <vt:lpstr>KURS I SIMIEN 6.0  </vt:lpstr>
      <vt:lpstr>PROGRAM</vt:lpstr>
      <vt:lpstr>Energiberegningsmetoder</vt:lpstr>
      <vt:lpstr>Energiberegnignsprogram brukt i Norge</vt:lpstr>
      <vt:lpstr>Stasjonær varmebalanse for et rom/bygg</vt:lpstr>
      <vt:lpstr>Eksempel stasjonær beregning,  oppvarmingsbehov  liten enebolig</vt:lpstr>
      <vt:lpstr>Stasjonær beregning – splitta varmebehov rom og varmebatteri  </vt:lpstr>
      <vt:lpstr>Dynamisk varmebalanse </vt:lpstr>
      <vt:lpstr>Eksempel dynamisk beregning,  temperaturforhold sommer</vt:lpstr>
      <vt:lpstr>Temperaturforløp</vt:lpstr>
      <vt:lpstr>Håndregneoppgave:  </vt:lpstr>
      <vt:lpstr>PowerPoint Presentation</vt:lpstr>
      <vt:lpstr>NS3031, TEK17,  EMS  og  NS3700  </vt:lpstr>
      <vt:lpstr>PowerPoint Presentation</vt:lpstr>
      <vt:lpstr>Varmetapstall og varmetapsbudsjett</vt:lpstr>
      <vt:lpstr>Netto energibudsjett</vt:lpstr>
      <vt:lpstr>Levert energi</vt:lpstr>
      <vt:lpstr>CO2-utslipp, primærenergi, energikost</vt:lpstr>
      <vt:lpstr>Mange normative og informative tillegg</vt:lpstr>
      <vt:lpstr>Energirammer TEK17</vt:lpstr>
      <vt:lpstr>Enrgitiltak – TEK17</vt:lpstr>
      <vt:lpstr>Norske kriterier for passivhus: NS 3700</vt:lpstr>
      <vt:lpstr>Internlaster og luftmengder, NS3700</vt:lpstr>
      <vt:lpstr>Krav til varmetapstall</vt:lpstr>
      <vt:lpstr>Krav til oppvarmingsbehov</vt:lpstr>
      <vt:lpstr>Krav til energiforsyning</vt:lpstr>
      <vt:lpstr>Minstekrav</vt:lpstr>
      <vt:lpstr>PowerPoint Presentation</vt:lpstr>
      <vt:lpstr>Målsetning med nye modeller i TS3031 </vt:lpstr>
      <vt:lpstr>PowerPoint Presentation</vt:lpstr>
      <vt:lpstr>Eksempel på modell: Varmepumper-tillegg K </vt:lpstr>
      <vt:lpstr>Enebolig 180 m² </vt:lpstr>
      <vt:lpstr>Planer</vt:lpstr>
      <vt:lpstr>Inndata bygningskropp og installasjoner</vt:lpstr>
      <vt:lpstr>Målepunkt A*, ideelt energisystem (gammel netto) </vt:lpstr>
      <vt:lpstr>Inndata varme- og energiforsyning</vt:lpstr>
      <vt:lpstr>Distribusjons- akkumuleringstap</vt:lpstr>
      <vt:lpstr>Målepunkt A: Energibudsjett termiske og elektrisk energibehov etter NS3031:2015</vt:lpstr>
      <vt:lpstr>Målepunkt B: Brutto energibehov (avgitt energi fra energisentral)</vt:lpstr>
      <vt:lpstr>Solstrøm-produksjon og mismatch behov-produksjon</vt:lpstr>
      <vt:lpstr>Levert energi</vt:lpstr>
      <vt:lpstr>Netto levert energi</vt:lpstr>
      <vt:lpstr>SIMIEN 7.0 Beta-versjon</vt:lpstr>
      <vt:lpstr>SIMIEN 7.0 – Termisk energiforsyning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Lisø, Kim Robert</dc:creator>
  <cp:lastModifiedBy>Dokka, Tor Helge</cp:lastModifiedBy>
  <cp:revision>514</cp:revision>
  <cp:lastPrinted>2014-05-23T05:15:16Z</cp:lastPrinted>
  <dcterms:created xsi:type="dcterms:W3CDTF">2012-03-27T06:48:31Z</dcterms:created>
  <dcterms:modified xsi:type="dcterms:W3CDTF">2017-11-07T08:28:37Z</dcterms:modified>
</cp:coreProperties>
</file>