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9" r:id="rId1"/>
  </p:sldMasterIdLst>
  <p:notesMasterIdLst>
    <p:notesMasterId r:id="rId32"/>
  </p:notesMasterIdLst>
  <p:handoutMasterIdLst>
    <p:handoutMasterId r:id="rId33"/>
  </p:handoutMasterIdLst>
  <p:sldIdLst>
    <p:sldId id="317" r:id="rId2"/>
    <p:sldId id="412" r:id="rId3"/>
    <p:sldId id="407" r:id="rId4"/>
    <p:sldId id="408" r:id="rId5"/>
    <p:sldId id="402" r:id="rId6"/>
    <p:sldId id="431" r:id="rId7"/>
    <p:sldId id="433" r:id="rId8"/>
    <p:sldId id="436" r:id="rId9"/>
    <p:sldId id="437" r:id="rId10"/>
    <p:sldId id="434" r:id="rId11"/>
    <p:sldId id="435" r:id="rId12"/>
    <p:sldId id="413" r:id="rId13"/>
    <p:sldId id="414" r:id="rId14"/>
    <p:sldId id="415" r:id="rId15"/>
    <p:sldId id="416" r:id="rId16"/>
    <p:sldId id="417" r:id="rId17"/>
    <p:sldId id="418" r:id="rId18"/>
    <p:sldId id="419" r:id="rId19"/>
    <p:sldId id="424" r:id="rId20"/>
    <p:sldId id="426" r:id="rId21"/>
    <p:sldId id="449" r:id="rId22"/>
    <p:sldId id="440" r:id="rId23"/>
    <p:sldId id="441" r:id="rId24"/>
    <p:sldId id="442" r:id="rId25"/>
    <p:sldId id="447" r:id="rId26"/>
    <p:sldId id="444" r:id="rId27"/>
    <p:sldId id="445" r:id="rId28"/>
    <p:sldId id="446" r:id="rId29"/>
    <p:sldId id="448" r:id="rId30"/>
    <p:sldId id="450" r:id="rId31"/>
  </p:sldIdLst>
  <p:sldSz cx="9144000" cy="6858000" type="screen4x3"/>
  <p:notesSz cx="7099300" cy="10234613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ngor-Jensen, Ole" initials="OMJ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BD0"/>
    <a:srgbClr val="000000"/>
    <a:srgbClr val="D2D600"/>
    <a:srgbClr val="FBFB00"/>
    <a:srgbClr val="FFFFFF"/>
    <a:srgbClr val="FFD600"/>
    <a:srgbClr val="92BD11"/>
    <a:srgbClr val="62BEE7"/>
    <a:srgbClr val="CEEA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46" autoAdjust="0"/>
    <p:restoredTop sz="96291" autoAdjust="0"/>
  </p:normalViewPr>
  <p:slideViewPr>
    <p:cSldViewPr snapToGrid="0">
      <p:cViewPr>
        <p:scale>
          <a:sx n="86" d="100"/>
          <a:sy n="86" d="100"/>
        </p:scale>
        <p:origin x="-840" y="5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6871" cy="512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76" tIns="48038" rIns="96076" bIns="4803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0738" y="0"/>
            <a:ext cx="3076870" cy="512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76" tIns="48038" rIns="96076" bIns="4803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7D1506B-5AE1-4548-A197-BD4F9DE2B148}" type="datetime1">
              <a:rPr lang="sv-SE"/>
              <a:pPr/>
              <a:t>2015-03-18</a:t>
            </a:fld>
            <a:endParaRPr lang="sv-SE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0736"/>
            <a:ext cx="3076871" cy="512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76" tIns="48038" rIns="96076" bIns="4803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0738" y="9720736"/>
            <a:ext cx="3076870" cy="512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76" tIns="48038" rIns="96076" bIns="4803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2A69894-7DF0-45EB-8BF7-CDCDBF69C87C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9826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6871" cy="512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76" tIns="48038" rIns="96076" bIns="4803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738" y="0"/>
            <a:ext cx="3076870" cy="512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76" tIns="48038" rIns="96076" bIns="4803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0864487-FCBC-41DD-B2E5-B8F210F25663}" type="datetime1">
              <a:rPr lang="sv-SE"/>
              <a:pPr/>
              <a:t>2015-03-18</a:t>
            </a:fld>
            <a:endParaRPr lang="sv-SE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438" y="4861194"/>
            <a:ext cx="5678425" cy="4605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76" tIns="48038" rIns="96076" bIns="48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0736"/>
            <a:ext cx="3076871" cy="512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76" tIns="48038" rIns="96076" bIns="4803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738" y="9720736"/>
            <a:ext cx="3076870" cy="512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76" tIns="48038" rIns="96076" bIns="4803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36405AB-6765-4E40-AE9D-967FF56FA0EE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38296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>
                <a:solidFill>
                  <a:srgbClr val="FFFFFF"/>
                </a:solidFill>
              </a:rPr>
              <a:t>Skanska Teknikk</a:t>
            </a:r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7C84AF-F973-4B88-A18A-9467CBFF6B7D}" type="slidenum">
              <a:rPr lang="sv-SE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>
                <a:solidFill>
                  <a:srgbClr val="FFFFFF"/>
                </a:solidFill>
              </a:rPr>
              <a:t>Skanska Teknikk</a:t>
            </a:r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47494-78C2-4484-B948-D2EBEF782FCE}" type="slidenum">
              <a:rPr lang="sv-SE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>
                <a:solidFill>
                  <a:srgbClr val="FFFFFF"/>
                </a:solidFill>
              </a:rPr>
              <a:t>Skanska Teknikk</a:t>
            </a:r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E36AAE-5B5B-42D2-966A-43A72200CCAD}" type="slidenum">
              <a:rPr lang="sv-SE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75" y="304800"/>
            <a:ext cx="8440738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22275" y="1524000"/>
            <a:ext cx="4143375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8050" y="1524000"/>
            <a:ext cx="4144963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A4ACA-37C8-47D8-9194-C324FEEF4C2E}" type="slidenum">
              <a:rPr lang="en-US"/>
              <a:pPr>
                <a:defRPr/>
              </a:pPr>
              <a:t>‹#›</a:t>
            </a:fld>
            <a:endParaRPr lang="en-US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738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tel, tekst og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22275" y="304800"/>
            <a:ext cx="8440738" cy="9144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422275" y="1524000"/>
            <a:ext cx="4143375" cy="44196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2"/>
          </p:nvPr>
        </p:nvSpPr>
        <p:spPr>
          <a:xfrm>
            <a:off x="4718050" y="1524000"/>
            <a:ext cx="4144963" cy="21336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3"/>
          </p:nvPr>
        </p:nvSpPr>
        <p:spPr>
          <a:xfrm>
            <a:off x="4718050" y="3810000"/>
            <a:ext cx="4144963" cy="21336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0"/>
          </p:nvPr>
        </p:nvSpPr>
        <p:spPr>
          <a:xfrm>
            <a:off x="7997825" y="6629400"/>
            <a:ext cx="990600" cy="228600"/>
          </a:xfrm>
        </p:spPr>
        <p:txBody>
          <a:bodyPr/>
          <a:lstStyle>
            <a:lvl1pPr>
              <a:defRPr/>
            </a:lvl1pPr>
          </a:lstStyle>
          <a:p>
            <a:fld id="{5E3E78AF-422D-44F9-A11E-7C8E630100FD}" type="slidenum">
              <a:rPr lang="en-US" altLang="nb-NO"/>
              <a:pPr/>
              <a:t>‹#›</a:t>
            </a:fld>
            <a:endParaRPr lang="en-US" altLang="nb-NO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064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>
                <a:solidFill>
                  <a:srgbClr val="FFFFFF"/>
                </a:solidFill>
              </a:rPr>
              <a:t>Skanska Teknikk</a:t>
            </a:r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5D27CF-354B-476E-81E8-3BFF4BEBC1E0}" type="slidenum">
              <a:rPr lang="sv-SE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>
                <a:solidFill>
                  <a:srgbClr val="FFFFFF"/>
                </a:solidFill>
              </a:rPr>
              <a:t>Skanska Teknikk</a:t>
            </a:r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9C5C20-89D8-457F-B83C-944704BF253A}" type="slidenum">
              <a:rPr lang="sv-SE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>
                <a:solidFill>
                  <a:srgbClr val="FFFFFF"/>
                </a:solidFill>
              </a:rPr>
              <a:t>Skanska Teknikk</a:t>
            </a:r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40998F-ED02-4902-A156-45093329C27B}" type="slidenum">
              <a:rPr lang="sv-SE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v-SE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>
                <a:solidFill>
                  <a:srgbClr val="FFFFFF"/>
                </a:solidFill>
              </a:rPr>
              <a:t>Skanska Teknikk</a:t>
            </a:r>
            <a:endParaRPr lang="sv-SE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88BDE4-2950-4DC3-9363-C8C6BAD29AAE}" type="slidenum">
              <a:rPr lang="sv-SE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>
                <a:solidFill>
                  <a:srgbClr val="FFFFFF"/>
                </a:solidFill>
              </a:rPr>
              <a:t>Skanska Teknikk</a:t>
            </a:r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8943CF-1CC4-47D1-A887-AE7091FABD90}" type="slidenum">
              <a:rPr lang="sv-SE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v-SE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>
                <a:solidFill>
                  <a:srgbClr val="FFFFFF"/>
                </a:solidFill>
              </a:rPr>
              <a:t>Skanska Teknikk</a:t>
            </a:r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0453DC-A5FF-46F8-9797-5438EC56914D}" type="slidenum">
              <a:rPr lang="sv-SE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>
                <a:solidFill>
                  <a:srgbClr val="FFFFFF"/>
                </a:solidFill>
              </a:rPr>
              <a:t>Skanska Teknikk</a:t>
            </a:r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FA248F-5A5B-457D-B0E2-AD6E07A0B528}" type="slidenum">
              <a:rPr lang="sv-SE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v-SE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D630243-43D7-43DB-B015-83195F777BF7}" type="slidenum">
              <a:rPr lang="sv-SE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 smtClean="0">
                <a:solidFill>
                  <a:srgbClr val="FFFFFF"/>
                </a:solidFill>
              </a:rPr>
              <a:t>Skanska Teknikk</a:t>
            </a:r>
            <a:endParaRPr lang="sv-SE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B5A3CE1-A285-47DE-8E19-5C45EDB8922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sv-SE" smtClean="0"/>
              <a:t>Skanska Teknikk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</p:sldLayoutIdLst>
  <p:transition spd="slow">
    <p:wipe/>
  </p:transition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7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3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9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8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emf"/><Relationship Id="rId4" Type="http://schemas.openxmlformats.org/officeDocument/2006/relationships/image" Target="../media/image50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://www.equa.se/eng.ice.html" TargetMode="External"/><Relationship Id="rId7" Type="http://schemas.openxmlformats.org/officeDocument/2006/relationships/hyperlink" Target="http://apps1.eere.energy.gov/buildings/tools_directory/subjects.cfm/pagename=subjects/pagename_menu=whole_building_analysis/pagename_submenu=energy_simulation" TargetMode="External"/><Relationship Id="rId2" Type="http://schemas.openxmlformats.org/officeDocument/2006/relationships/hyperlink" Target="http://apps1.eere.energy.gov/buildings/energyplu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rogrambyggerne.no/" TargetMode="External"/><Relationship Id="rId11" Type="http://schemas.openxmlformats.org/officeDocument/2006/relationships/image" Target="../media/image9.jpeg"/><Relationship Id="rId5" Type="http://schemas.openxmlformats.org/officeDocument/2006/relationships/hyperlink" Target="http://www.passiv.de/index.html?/07_eng/phpp/PHPP2007_F.htm" TargetMode="External"/><Relationship Id="rId10" Type="http://schemas.openxmlformats.org/officeDocument/2006/relationships/image" Target="../media/image8.jpeg"/><Relationship Id="rId4" Type="http://schemas.openxmlformats.org/officeDocument/2006/relationships/hyperlink" Target="http://www.strusoft.com/index.php/en/products/vip-energy" TargetMode="Externa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5.bin"/><Relationship Id="rId3" Type="http://schemas.openxmlformats.org/officeDocument/2006/relationships/image" Target="../media/image15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jpeg"/><Relationship Id="rId11" Type="http://schemas.openxmlformats.org/officeDocument/2006/relationships/oleObject" Target="../embeddings/oleObject4.bin"/><Relationship Id="rId5" Type="http://schemas.openxmlformats.org/officeDocument/2006/relationships/image" Target="../media/image10.wmf"/><Relationship Id="rId10" Type="http://schemas.openxmlformats.org/officeDocument/2006/relationships/image" Target="../media/image12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4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7.wmf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4.png"/><Relationship Id="rId4" Type="http://schemas.openxmlformats.org/officeDocument/2006/relationships/image" Target="../media/image2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7.wmf"/><Relationship Id="rId4" Type="http://schemas.openxmlformats.org/officeDocument/2006/relationships/image" Target="../media/image2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74738" y="696913"/>
            <a:ext cx="7713662" cy="535531"/>
          </a:xfrm>
        </p:spPr>
        <p:txBody>
          <a:bodyPr/>
          <a:lstStyle/>
          <a:p>
            <a:r>
              <a:rPr lang="nb-NO" sz="3200" dirty="0" smtClean="0"/>
              <a:t>KURS I SIMIEN 5.5  - YRKESBYGG&amp;BOLIGER</a:t>
            </a:r>
            <a:endParaRPr lang="nb-NO" sz="3200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dirty="0" smtClean="0">
                <a:solidFill>
                  <a:srgbClr val="FFFFFF"/>
                </a:solidFill>
              </a:rPr>
              <a:t>ProgramByggerne</a:t>
            </a:r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5D27CF-354B-476E-81E8-3BFF4BEBC1E0}" type="slidenum">
              <a:rPr lang="sv-SE" smtClean="0">
                <a:solidFill>
                  <a:srgbClr val="FFFFFF"/>
                </a:solidFill>
              </a:rPr>
              <a:pPr>
                <a:defRPr/>
              </a:pPr>
              <a:t>1</a:t>
            </a:fld>
            <a:endParaRPr lang="sv-SE">
              <a:solidFill>
                <a:srgbClr val="FFFFFF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49" y="1619479"/>
            <a:ext cx="5700999" cy="4380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67998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8421-412F-4C76-9ADB-F44AA73369C6}" type="slidenum">
              <a:rPr lang="en-US" altLang="nb-NO"/>
              <a:pPr/>
              <a:t>10</a:t>
            </a:fld>
            <a:endParaRPr lang="en-US" altLang="nb-NO" sz="1400">
              <a:latin typeface="Times New Roman" pitchFamily="18" charset="0"/>
            </a:endParaRP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5" y="304800"/>
            <a:ext cx="7113588" cy="914400"/>
          </a:xfrm>
        </p:spPr>
        <p:txBody>
          <a:bodyPr/>
          <a:lstStyle/>
          <a:p>
            <a:r>
              <a:rPr lang="en-US" altLang="nb-NO" sz="3200"/>
              <a:t>Håndberegningscase: Klasserom</a:t>
            </a:r>
          </a:p>
        </p:txBody>
      </p:sp>
      <p:sp>
        <p:nvSpPr>
          <p:cNvPr id="36405" name="Rectangle 565"/>
          <p:cNvSpPr>
            <a:spLocks noGrp="1" noChangeArrowheads="1"/>
          </p:cNvSpPr>
          <p:nvPr>
            <p:ph type="body" sz="half" idx="1"/>
          </p:nvPr>
        </p:nvSpPr>
        <p:spPr>
          <a:xfrm>
            <a:off x="422275" y="1284288"/>
            <a:ext cx="4143375" cy="4419600"/>
          </a:xfrm>
          <a:noFill/>
          <a:ln/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nb-NO" altLang="nb-NO" sz="1800" dirty="0"/>
              <a:t>60 m² klasserom </a:t>
            </a:r>
          </a:p>
          <a:p>
            <a:pPr>
              <a:lnSpc>
                <a:spcPct val="80000"/>
              </a:lnSpc>
            </a:pPr>
            <a:r>
              <a:rPr lang="nb-NO" altLang="nb-NO" sz="1800" dirty="0"/>
              <a:t>Fasade: 30 m² </a:t>
            </a:r>
          </a:p>
          <a:p>
            <a:pPr>
              <a:lnSpc>
                <a:spcPct val="80000"/>
              </a:lnSpc>
            </a:pPr>
            <a:r>
              <a:rPr lang="nb-NO" altLang="nb-NO" sz="1800" dirty="0"/>
              <a:t>Vindu: 16 m² (2 x 8 m)</a:t>
            </a:r>
          </a:p>
          <a:p>
            <a:pPr>
              <a:lnSpc>
                <a:spcPct val="80000"/>
              </a:lnSpc>
            </a:pPr>
            <a:r>
              <a:rPr lang="nb-NO" altLang="nb-NO" sz="1800" dirty="0"/>
              <a:t>Takhøyde: 3 </a:t>
            </a:r>
            <a:r>
              <a:rPr lang="nb-NO" altLang="nb-NO" sz="1800" dirty="0" smtClean="0"/>
              <a:t>m</a:t>
            </a:r>
          </a:p>
          <a:p>
            <a:pPr>
              <a:lnSpc>
                <a:spcPct val="80000"/>
              </a:lnSpc>
            </a:pPr>
            <a:r>
              <a:rPr lang="nb-NO" altLang="nb-NO" sz="1800" dirty="0" smtClean="0"/>
              <a:t>Samme temperatur over og under (adiabatisk gulv og himling)</a:t>
            </a:r>
            <a:endParaRPr lang="nb-NO" altLang="nb-NO" sz="1800" dirty="0"/>
          </a:p>
          <a:p>
            <a:pPr>
              <a:lnSpc>
                <a:spcPct val="80000"/>
              </a:lnSpc>
            </a:pPr>
            <a:r>
              <a:rPr lang="nb-NO" altLang="nb-NO" sz="1800" dirty="0"/>
              <a:t>U-vegg: 0.18 W/m²K</a:t>
            </a:r>
          </a:p>
          <a:p>
            <a:pPr>
              <a:lnSpc>
                <a:spcPct val="80000"/>
              </a:lnSpc>
            </a:pPr>
            <a:r>
              <a:rPr lang="nb-NO" altLang="nb-NO" sz="1800" dirty="0"/>
              <a:t>U-vindu: 1.2 W/m²K</a:t>
            </a:r>
          </a:p>
          <a:p>
            <a:pPr>
              <a:lnSpc>
                <a:spcPct val="80000"/>
              </a:lnSpc>
            </a:pPr>
            <a:r>
              <a:rPr lang="nb-NO" altLang="nb-NO" sz="1800" dirty="0"/>
              <a:t>Ventilasjon: 14 m³/hm²</a:t>
            </a:r>
          </a:p>
          <a:p>
            <a:pPr>
              <a:lnSpc>
                <a:spcPct val="80000"/>
              </a:lnSpc>
            </a:pPr>
            <a:r>
              <a:rPr lang="nb-NO" altLang="nb-NO" sz="1800" dirty="0" err="1"/>
              <a:t>Virk.grad</a:t>
            </a:r>
            <a:r>
              <a:rPr lang="nb-NO" altLang="nb-NO" sz="1800" dirty="0"/>
              <a:t> </a:t>
            </a:r>
            <a:r>
              <a:rPr lang="nb-NO" altLang="nb-NO" sz="1800" dirty="0" err="1"/>
              <a:t>gj.vinner</a:t>
            </a:r>
            <a:r>
              <a:rPr lang="nb-NO" altLang="nb-NO" sz="1800" dirty="0"/>
              <a:t>: 70 %</a:t>
            </a:r>
          </a:p>
          <a:p>
            <a:pPr>
              <a:lnSpc>
                <a:spcPct val="80000"/>
              </a:lnSpc>
            </a:pPr>
            <a:r>
              <a:rPr lang="nb-NO" altLang="nb-NO" sz="1800" dirty="0"/>
              <a:t>Lekkasjetall: 1.5 oms/t</a:t>
            </a:r>
          </a:p>
          <a:p>
            <a:pPr>
              <a:lnSpc>
                <a:spcPct val="80000"/>
              </a:lnSpc>
            </a:pPr>
            <a:r>
              <a:rPr lang="nb-NO" altLang="nb-NO" sz="1800" dirty="0" err="1"/>
              <a:t>Utetemp</a:t>
            </a:r>
            <a:r>
              <a:rPr lang="nb-NO" altLang="nb-NO" sz="1800" dirty="0"/>
              <a:t>: -20 °C</a:t>
            </a:r>
          </a:p>
          <a:p>
            <a:pPr>
              <a:lnSpc>
                <a:spcPct val="80000"/>
              </a:lnSpc>
            </a:pPr>
            <a:r>
              <a:rPr lang="nb-NO" altLang="nb-NO" sz="1800" dirty="0" err="1"/>
              <a:t>Innetemp</a:t>
            </a:r>
            <a:r>
              <a:rPr lang="nb-NO" altLang="nb-NO" sz="1800" dirty="0"/>
              <a:t>: 20 °C</a:t>
            </a:r>
          </a:p>
          <a:p>
            <a:pPr>
              <a:lnSpc>
                <a:spcPct val="80000"/>
              </a:lnSpc>
            </a:pPr>
            <a:r>
              <a:rPr lang="nb-NO" altLang="nb-NO" sz="1800" dirty="0"/>
              <a:t>Neglisjerer internlast og sol (varmebehov)</a:t>
            </a:r>
          </a:p>
          <a:p>
            <a:pPr>
              <a:lnSpc>
                <a:spcPct val="80000"/>
              </a:lnSpc>
            </a:pPr>
            <a:r>
              <a:rPr lang="nb-NO" altLang="nb-NO" sz="1800" dirty="0"/>
              <a:t>Varmekapasitet: </a:t>
            </a:r>
          </a:p>
          <a:p>
            <a:pPr lvl="1">
              <a:lnSpc>
                <a:spcPct val="80000"/>
              </a:lnSpc>
            </a:pPr>
            <a:r>
              <a:rPr lang="nb-NO" altLang="nb-NO" sz="1800" dirty="0" err="1"/>
              <a:t>C”vegg</a:t>
            </a:r>
            <a:r>
              <a:rPr lang="nb-NO" altLang="nb-NO" sz="1800" dirty="0"/>
              <a:t> = 3 </a:t>
            </a:r>
            <a:r>
              <a:rPr lang="nb-NO" altLang="nb-NO" sz="1800" dirty="0" err="1"/>
              <a:t>Wh</a:t>
            </a:r>
            <a:r>
              <a:rPr lang="nb-NO" altLang="nb-NO" sz="1800" dirty="0"/>
              <a:t>/m²K (80 m2), </a:t>
            </a:r>
          </a:p>
          <a:p>
            <a:pPr lvl="1">
              <a:lnSpc>
                <a:spcPct val="80000"/>
              </a:lnSpc>
            </a:pPr>
            <a:r>
              <a:rPr lang="nb-NO" altLang="nb-NO" sz="1800" dirty="0" err="1"/>
              <a:t>C”gulv</a:t>
            </a:r>
            <a:r>
              <a:rPr lang="nb-NO" altLang="nb-NO" sz="1800" dirty="0"/>
              <a:t> = 10 </a:t>
            </a:r>
            <a:r>
              <a:rPr lang="nb-NO" altLang="nb-NO" sz="1800" dirty="0" err="1"/>
              <a:t>Wh</a:t>
            </a:r>
            <a:r>
              <a:rPr lang="nb-NO" altLang="nb-NO" sz="1800" dirty="0"/>
              <a:t>/m²K (60 m2)</a:t>
            </a:r>
          </a:p>
          <a:p>
            <a:pPr lvl="1">
              <a:lnSpc>
                <a:spcPct val="80000"/>
              </a:lnSpc>
            </a:pPr>
            <a:r>
              <a:rPr lang="nb-NO" altLang="nb-NO" sz="1800" dirty="0" err="1"/>
              <a:t>C”tak</a:t>
            </a:r>
            <a:r>
              <a:rPr lang="nb-NO" altLang="nb-NO" sz="1800" dirty="0"/>
              <a:t> = 63 </a:t>
            </a:r>
            <a:r>
              <a:rPr lang="nb-NO" altLang="nb-NO" sz="1800" dirty="0" err="1"/>
              <a:t>Wh</a:t>
            </a:r>
            <a:r>
              <a:rPr lang="nb-NO" altLang="nb-NO" sz="1800" dirty="0"/>
              <a:t>/m²K (60 m²)</a:t>
            </a:r>
          </a:p>
          <a:p>
            <a:pPr>
              <a:lnSpc>
                <a:spcPct val="80000"/>
              </a:lnSpc>
            </a:pPr>
            <a:endParaRPr lang="nb-NO" altLang="nb-NO" sz="1800" dirty="0"/>
          </a:p>
        </p:txBody>
      </p:sp>
      <p:sp>
        <p:nvSpPr>
          <p:cNvPr id="36407" name="Rectangle 567"/>
          <p:cNvSpPr>
            <a:spLocks noGrp="1" noChangeArrowheads="1"/>
          </p:cNvSpPr>
          <p:nvPr>
            <p:ph type="body" sz="half" idx="2"/>
          </p:nvPr>
        </p:nvSpPr>
        <p:spPr>
          <a:xfrm>
            <a:off x="4641850" y="1273175"/>
            <a:ext cx="4144963" cy="49958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nb-NO" altLang="nb-NO" sz="2000"/>
              <a:t>Temperatur kl. 08.00: 20 °C </a:t>
            </a:r>
          </a:p>
          <a:p>
            <a:pPr>
              <a:lnSpc>
                <a:spcPct val="90000"/>
              </a:lnSpc>
            </a:pPr>
            <a:r>
              <a:rPr lang="nb-NO" altLang="nb-NO" sz="2000"/>
              <a:t>Tilluftstemp: 18 °C</a:t>
            </a:r>
          </a:p>
          <a:p>
            <a:pPr>
              <a:lnSpc>
                <a:spcPct val="90000"/>
              </a:lnSpc>
            </a:pPr>
            <a:r>
              <a:rPr lang="nb-NO" altLang="nb-NO" sz="2000"/>
              <a:t>Solfluks vindu (sør): 300 W/m²,        snitt 09-15</a:t>
            </a:r>
          </a:p>
          <a:p>
            <a:pPr>
              <a:lnSpc>
                <a:spcPct val="90000"/>
              </a:lnSpc>
            </a:pPr>
            <a:r>
              <a:rPr lang="nb-NO" altLang="nb-NO" sz="2000"/>
              <a:t>Vindu: </a:t>
            </a:r>
          </a:p>
          <a:p>
            <a:pPr lvl="1">
              <a:lnSpc>
                <a:spcPct val="90000"/>
              </a:lnSpc>
            </a:pPr>
            <a:r>
              <a:rPr lang="nb-NO" altLang="nb-NO" sz="2000"/>
              <a:t>Solfaktor: 0.25</a:t>
            </a:r>
          </a:p>
          <a:p>
            <a:pPr lvl="1">
              <a:lnSpc>
                <a:spcPct val="90000"/>
              </a:lnSpc>
            </a:pPr>
            <a:r>
              <a:rPr lang="nb-NO" altLang="nb-NO" sz="2000"/>
              <a:t>Karmfaktor: 0.20</a:t>
            </a:r>
          </a:p>
          <a:p>
            <a:pPr lvl="1">
              <a:lnSpc>
                <a:spcPct val="90000"/>
              </a:lnSpc>
            </a:pPr>
            <a:r>
              <a:rPr lang="nb-NO" altLang="nb-NO" sz="2000"/>
              <a:t>Faktor horisont: 0.8 </a:t>
            </a:r>
          </a:p>
          <a:p>
            <a:pPr>
              <a:lnSpc>
                <a:spcPct val="90000"/>
              </a:lnSpc>
            </a:pPr>
            <a:r>
              <a:rPr lang="nb-NO" altLang="nb-NO" sz="2000"/>
              <a:t>Utetemp: + 20 °C</a:t>
            </a:r>
          </a:p>
          <a:p>
            <a:pPr>
              <a:lnSpc>
                <a:spcPct val="90000"/>
              </a:lnSpc>
            </a:pPr>
            <a:r>
              <a:rPr lang="nb-NO" altLang="nb-NO" sz="2000"/>
              <a:t>Innetemp: 20 °C</a:t>
            </a:r>
          </a:p>
          <a:p>
            <a:pPr>
              <a:lnSpc>
                <a:spcPct val="90000"/>
              </a:lnSpc>
            </a:pPr>
            <a:r>
              <a:rPr lang="nb-NO" altLang="nb-NO" sz="2000"/>
              <a:t>Internlast: </a:t>
            </a:r>
          </a:p>
          <a:p>
            <a:pPr lvl="1">
              <a:lnSpc>
                <a:spcPct val="90000"/>
              </a:lnSpc>
            </a:pPr>
            <a:r>
              <a:rPr lang="nb-NO" altLang="nb-NO" sz="2000"/>
              <a:t>Lys: 8 W/m² (08-16)</a:t>
            </a:r>
          </a:p>
          <a:p>
            <a:pPr lvl="1">
              <a:lnSpc>
                <a:spcPct val="90000"/>
              </a:lnSpc>
            </a:pPr>
            <a:r>
              <a:rPr lang="nb-NO" altLang="nb-NO" sz="2000"/>
              <a:t>Utstyr: 2 W/m² (08-16)</a:t>
            </a:r>
          </a:p>
          <a:p>
            <a:pPr lvl="1">
              <a:lnSpc>
                <a:spcPct val="90000"/>
              </a:lnSpc>
            </a:pPr>
            <a:r>
              <a:rPr lang="nb-NO" altLang="nb-NO" sz="2000"/>
              <a:t>Personer: 30 W/m² (08-16) </a:t>
            </a:r>
          </a:p>
          <a:p>
            <a:pPr>
              <a:lnSpc>
                <a:spcPct val="90000"/>
              </a:lnSpc>
            </a:pPr>
            <a:endParaRPr lang="nb-NO" altLang="nb-NO" sz="2000"/>
          </a:p>
          <a:p>
            <a:pPr>
              <a:lnSpc>
                <a:spcPct val="90000"/>
              </a:lnSpc>
            </a:pPr>
            <a:endParaRPr lang="nb-NO" altLang="nb-NO" sz="2000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nb-NO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3306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nb-NO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nb-NO"/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nb-NO"/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nb-NO"/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nb-NO"/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nb-NO"/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0" y="3306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nb-NO"/>
          </a:p>
        </p:txBody>
      </p:sp>
      <p:sp>
        <p:nvSpPr>
          <p:cNvPr id="35859" name="Rectangle 19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nb-NO"/>
          </a:p>
        </p:txBody>
      </p:sp>
      <p:sp>
        <p:nvSpPr>
          <p:cNvPr id="36401" name="Rectangle 561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nb-NO"/>
          </a:p>
        </p:txBody>
      </p:sp>
      <p:sp>
        <p:nvSpPr>
          <p:cNvPr id="36403" name="Rectangle 563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nb-NO"/>
          </a:p>
        </p:txBody>
      </p:sp>
      <p:pic>
        <p:nvPicPr>
          <p:cNvPr id="36408" name="Picture 56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363" y="0"/>
            <a:ext cx="116363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35805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F486C-6EE0-4CB0-B29A-7BFA5D5F1BD7}" type="slidenum">
              <a:rPr lang="en-US" altLang="nb-NO"/>
              <a:pPr/>
              <a:t>11</a:t>
            </a:fld>
            <a:endParaRPr lang="en-US" altLang="nb-NO" sz="1400">
              <a:latin typeface="Times New Roman" pitchFamily="18" charset="0"/>
            </a:endParaRPr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/>
              <a:t>Oppgave klasserom	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altLang="nb-NO"/>
              <a:t>Beregn varmetapstall</a:t>
            </a:r>
          </a:p>
          <a:p>
            <a:r>
              <a:rPr lang="nb-NO" altLang="nb-NO"/>
              <a:t>Beregn nødvendig installert oppvarmingseffekt</a:t>
            </a:r>
          </a:p>
          <a:p>
            <a:r>
              <a:rPr lang="nb-NO" altLang="nb-NO"/>
              <a:t>Beregn temperaturforløp og maksimal temperatur kl. 16.00 </a:t>
            </a:r>
          </a:p>
          <a:p>
            <a:r>
              <a:rPr lang="nb-NO" altLang="nb-NO"/>
              <a:t>Håndberegn med kalkulator, eller legg inn i excel</a:t>
            </a:r>
          </a:p>
        </p:txBody>
      </p:sp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8" t="11995" r="43297" b="53888"/>
          <a:stretch>
            <a:fillRect/>
          </a:stretch>
        </p:blipFill>
        <p:spPr bwMode="auto">
          <a:xfrm>
            <a:off x="7323138" y="0"/>
            <a:ext cx="1820862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67896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35056E9-C5B6-4478-8B08-5F42D115BF7E}" type="slidenum">
              <a:rPr lang="en-US" altLang="nb-NO" sz="1000" smtClean="0"/>
              <a:pPr/>
              <a:t>12</a:t>
            </a:fld>
            <a:endParaRPr lang="en-US" altLang="nb-NO" sz="1400" smtClean="0">
              <a:latin typeface="Times New Roman" pitchFamily="18" charset="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7450"/>
            <a:ext cx="8561388" cy="1470025"/>
          </a:xfrm>
        </p:spPr>
        <p:txBody>
          <a:bodyPr/>
          <a:lstStyle/>
          <a:p>
            <a:pPr algn="ctr"/>
            <a:r>
              <a:rPr lang="en-GB" altLang="nb-NO" sz="2400" dirty="0" smtClean="0"/>
              <a:t>NS3031, TEK10,  EMS  </a:t>
            </a:r>
            <a:r>
              <a:rPr lang="en-GB" altLang="nb-NO" sz="2400" dirty="0" err="1" smtClean="0"/>
              <a:t>og</a:t>
            </a:r>
            <a:r>
              <a:rPr lang="en-GB" altLang="nb-NO" sz="2400" dirty="0" smtClean="0"/>
              <a:t>  NS3701 </a:t>
            </a:r>
            <a:br>
              <a:rPr lang="en-GB" altLang="nb-NO" sz="2400" dirty="0" smtClean="0"/>
            </a:br>
            <a:endParaRPr lang="nb-NO" altLang="nb-NO" sz="2400" dirty="0" smtClean="0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0188" y="5141913"/>
            <a:ext cx="7661275" cy="1219200"/>
          </a:xfrm>
        </p:spPr>
        <p:txBody>
          <a:bodyPr/>
          <a:lstStyle/>
          <a:p>
            <a:pPr algn="l"/>
            <a:endParaRPr lang="nb-NO" altLang="nb-NO" smtClean="0"/>
          </a:p>
          <a:p>
            <a:pPr algn="l"/>
            <a:endParaRPr lang="nb-NO" altLang="nb-NO" smtClean="0"/>
          </a:p>
          <a:p>
            <a:pPr algn="l"/>
            <a:r>
              <a:rPr lang="nb-NO" altLang="nb-NO" sz="1000" smtClean="0"/>
              <a:t>Tor Helge Dokka, SINTEF Byggforsk</a:t>
            </a:r>
          </a:p>
        </p:txBody>
      </p:sp>
      <p:pic>
        <p:nvPicPr>
          <p:cNvPr id="9" name="Picture 10" descr="NS3031.bmp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08" y="1798379"/>
            <a:ext cx="2968807" cy="4041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8" t="7179" r="29819"/>
          <a:stretch/>
        </p:blipFill>
        <p:spPr bwMode="auto">
          <a:xfrm>
            <a:off x="4505899" y="1553378"/>
            <a:ext cx="3279262" cy="47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70816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AE964AF-9D75-47FF-972F-8E7D904E052C}" type="slidenum">
              <a:rPr lang="en-US" altLang="nb-NO" sz="1000" smtClean="0"/>
              <a:pPr/>
              <a:t>13</a:t>
            </a:fld>
            <a:endParaRPr lang="en-US" altLang="nb-NO" sz="1400" smtClean="0">
              <a:latin typeface="Times New Roman" pitchFamily="18" charset="0"/>
            </a:endParaRP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nb-NO" altLang="nb-NO"/>
          </a:p>
        </p:txBody>
      </p:sp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0" y="33067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nb-NO" altLang="nb-NO"/>
          </a:p>
        </p:txBody>
      </p:sp>
      <p:sp>
        <p:nvSpPr>
          <p:cNvPr id="15365" name="Rectangle 7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nb-NO" altLang="nb-NO"/>
          </a:p>
        </p:txBody>
      </p:sp>
      <p:sp>
        <p:nvSpPr>
          <p:cNvPr id="15366" name="Rectangle 9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nb-NO" altLang="nb-NO"/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0" y="33067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nb-NO" altLang="nb-NO"/>
          </a:p>
        </p:txBody>
      </p:sp>
      <p:pic>
        <p:nvPicPr>
          <p:cNvPr id="15368" name="Picture 10" descr="NS3031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8" y="296863"/>
            <a:ext cx="4552950" cy="619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07973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2CF2E8D-AD1A-4D7D-B8F3-F4CA1A52D41B}" type="slidenum">
              <a:rPr lang="en-US" altLang="nb-NO" sz="1000" smtClean="0"/>
              <a:pPr/>
              <a:t>14</a:t>
            </a:fld>
            <a:endParaRPr lang="en-US" altLang="nb-NO" sz="1400" smtClean="0">
              <a:latin typeface="Times New Roman" pitchFamily="18" charset="0"/>
            </a:endParaRPr>
          </a:p>
        </p:txBody>
      </p:sp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smtClean="0"/>
              <a:t>Varmetapstall og varmetapsbudsjett</a:t>
            </a:r>
          </a:p>
        </p:txBody>
      </p:sp>
      <p:sp>
        <p:nvSpPr>
          <p:cNvPr id="6151" name="Rectangle 5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nb-NO" altLang="nb-NO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1604963" y="1862138"/>
          <a:ext cx="5491162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40" name="Equation" r:id="rId3" imgW="1764534" imgH="215806" progId="Equation.3">
                  <p:embed/>
                </p:oleObj>
              </mc:Choice>
              <mc:Fallback>
                <p:oleObj name="Equation" r:id="rId3" imgW="1764534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4963" y="1862138"/>
                        <a:ext cx="5491162" cy="682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2" name="Rectangle 7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nb-NO" altLang="nb-NO"/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793750" y="2554288"/>
          <a:ext cx="1296988" cy="94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41" name="Equation" r:id="rId5" imgW="520474" imgH="380835" progId="Equation.3">
                  <p:embed/>
                </p:oleObj>
              </mc:Choice>
              <mc:Fallback>
                <p:oleObj name="Equation" r:id="rId5" imgW="520474" imgH="3808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750" y="2554288"/>
                        <a:ext cx="1296988" cy="944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0273548"/>
              </p:ext>
            </p:extLst>
          </p:nvPr>
        </p:nvGraphicFramePr>
        <p:xfrm>
          <a:off x="2447045" y="2808383"/>
          <a:ext cx="8288338" cy="369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42" name="Document" r:id="rId7" imgW="6109039" imgH="2171544" progId="Word.Document.8">
                  <p:embed/>
                </p:oleObj>
              </mc:Choice>
              <mc:Fallback>
                <p:oleObj name="Document" r:id="rId7" imgW="6109039" imgH="217154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0265"/>
                      <a:stretch>
                        <a:fillRect/>
                      </a:stretch>
                    </p:blipFill>
                    <p:spPr bwMode="auto">
                      <a:xfrm>
                        <a:off x="2447045" y="2808383"/>
                        <a:ext cx="8288338" cy="369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chemeClr val="accent2"/>
                                </a:gs>
                                <a:gs pos="100000">
                                  <a:schemeClr val="bg1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29235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8D8289F-1D52-4F37-BE99-5130F450A943}" type="slidenum">
              <a:rPr lang="en-US" altLang="nb-NO" sz="1000" smtClean="0"/>
              <a:pPr/>
              <a:t>15</a:t>
            </a:fld>
            <a:endParaRPr lang="en-US" altLang="nb-NO" sz="1400" smtClean="0">
              <a:latin typeface="Times New Roman" pitchFamily="18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smtClean="0"/>
              <a:t>Netto energibudsjett</a:t>
            </a:r>
          </a:p>
        </p:txBody>
      </p:sp>
      <p:graphicFrame>
        <p:nvGraphicFramePr>
          <p:cNvPr id="7170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-395288" y="1495425"/>
          <a:ext cx="9539288" cy="400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0" name="Document" r:id="rId3" imgW="6109039" imgH="2567583" progId="Word.Document.8">
                  <p:embed/>
                </p:oleObj>
              </mc:Choice>
              <mc:Fallback>
                <p:oleObj name="Document" r:id="rId3" imgW="6109039" imgH="256758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95288" y="1495425"/>
                        <a:ext cx="9539288" cy="400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chemeClr val="accent2"/>
                                </a:gs>
                                <a:gs pos="100000">
                                  <a:schemeClr val="bg1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kstSylinder 1"/>
          <p:cNvSpPr txBox="1"/>
          <p:nvPr/>
        </p:nvSpPr>
        <p:spPr>
          <a:xfrm>
            <a:off x="1079653" y="5860973"/>
            <a:ext cx="3081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/>
              <a:t>MÅLEPUNKT TEK10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582013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2B88332-0209-494C-B28E-16D0CAC19C3B}" type="slidenum">
              <a:rPr lang="en-US" altLang="nb-NO" sz="1000" smtClean="0"/>
              <a:pPr/>
              <a:t>16</a:t>
            </a:fld>
            <a:endParaRPr lang="en-US" altLang="nb-NO" sz="1400" smtClean="0">
              <a:latin typeface="Times New Roman" pitchFamily="18" charset="0"/>
            </a:endParaRPr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smtClean="0"/>
              <a:t>Levert energi</a:t>
            </a:r>
          </a:p>
        </p:txBody>
      </p:sp>
      <p:sp>
        <p:nvSpPr>
          <p:cNvPr id="8198" name="Rectangle 5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nb-NO" altLang="nb-NO"/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530225" y="1670050"/>
          <a:ext cx="3148013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6" name="Equation" r:id="rId3" imgW="2044700" imgH="393700" progId="Equation.3">
                  <p:embed/>
                </p:oleObj>
              </mc:Choice>
              <mc:Fallback>
                <p:oleObj name="Equation" r:id="rId3" imgW="20447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5" y="1670050"/>
                        <a:ext cx="3148013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058863" y="2989263"/>
          <a:ext cx="6108700" cy="198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7" name="Document" r:id="rId5" imgW="6109039" imgH="1988841" progId="Word.Document.8">
                  <p:embed/>
                </p:oleObj>
              </mc:Choice>
              <mc:Fallback>
                <p:oleObj name="Document" r:id="rId5" imgW="6109039" imgH="198884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8863" y="2989263"/>
                        <a:ext cx="6108700" cy="198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chemeClr val="accent2"/>
                                </a:gs>
                                <a:gs pos="100000">
                                  <a:schemeClr val="bg1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kstSylinder 6"/>
          <p:cNvSpPr txBox="1"/>
          <p:nvPr/>
        </p:nvSpPr>
        <p:spPr>
          <a:xfrm>
            <a:off x="1079653" y="5860973"/>
            <a:ext cx="4420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/>
              <a:t>MÅLEPUNKT ENERGIMERKE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247565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2952CFB-9458-4FA6-8108-C9090521320C}" type="slidenum">
              <a:rPr lang="en-US" altLang="nb-NO" sz="1000" smtClean="0"/>
              <a:pPr/>
              <a:t>17</a:t>
            </a:fld>
            <a:endParaRPr lang="en-US" altLang="nb-NO" sz="1400" smtClean="0">
              <a:latin typeface="Times New Roman" pitchFamily="18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sz="3200" smtClean="0"/>
              <a:t>CO2-utslipp, primærenergi, energikost</a:t>
            </a:r>
          </a:p>
        </p:txBody>
      </p:sp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nb-NO" altLang="nb-NO"/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358775" y="1731963"/>
          <a:ext cx="2538413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0" name="Equation" r:id="rId3" imgW="1333500" imgH="241300" progId="Equation.3">
                  <p:embed/>
                </p:oleObj>
              </mc:Choice>
              <mc:Fallback>
                <p:oleObj name="Equation" r:id="rId3" imgW="13335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" y="1731963"/>
                        <a:ext cx="2538413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104900" y="3367088"/>
          <a:ext cx="6121400" cy="210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1" name="Document" r:id="rId5" imgW="6121305" imgH="2110283" progId="Word.Document.8">
                  <p:embed/>
                </p:oleObj>
              </mc:Choice>
              <mc:Fallback>
                <p:oleObj name="Document" r:id="rId5" imgW="6121305" imgH="211028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900" y="3367088"/>
                        <a:ext cx="6121400" cy="210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chemeClr val="accent2"/>
                                </a:gs>
                                <a:gs pos="100000">
                                  <a:schemeClr val="bg1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kstSylinder 1"/>
          <p:cNvSpPr txBox="1"/>
          <p:nvPr/>
        </p:nvSpPr>
        <p:spPr>
          <a:xfrm>
            <a:off x="1222872" y="5927075"/>
            <a:ext cx="6194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Revidert bygningsenergidirektiv: TEK15/TEK20, ny EMS??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171290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sz="3200" smtClean="0"/>
              <a:t>Mange normative og informative tillegg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5607E42-461C-47D4-8E23-F88540AC7A67}" type="slidenum">
              <a:rPr lang="en-US" altLang="nb-NO" sz="1000" smtClean="0"/>
              <a:pPr/>
              <a:t>18</a:t>
            </a:fld>
            <a:endParaRPr lang="en-US" altLang="nb-NO" sz="1400" smtClean="0">
              <a:latin typeface="Times New Roman" pitchFamily="18" charset="0"/>
            </a:endParaRPr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1349375" y="2298700"/>
          <a:ext cx="6108700" cy="318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2" name="Document" r:id="rId3" imgW="6109039" imgH="3187046" progId="Word.Document.8">
                  <p:embed/>
                </p:oleObj>
              </mc:Choice>
              <mc:Fallback>
                <p:oleObj name="Document" r:id="rId3" imgW="6109039" imgH="318704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375" y="2298700"/>
                        <a:ext cx="6108700" cy="318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chemeClr val="accent2"/>
                                </a:gs>
                                <a:gs pos="100000">
                                  <a:schemeClr val="bg1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92176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ChangeArrowheads="1"/>
          </p:cNvSpPr>
          <p:nvPr>
            <p:ph type="title"/>
          </p:nvPr>
        </p:nvSpPr>
        <p:spPr>
          <a:xfrm>
            <a:off x="546100" y="260350"/>
            <a:ext cx="7772400" cy="1143000"/>
          </a:xfrm>
        </p:spPr>
        <p:txBody>
          <a:bodyPr/>
          <a:lstStyle/>
          <a:p>
            <a:r>
              <a:rPr lang="en-GB" altLang="nb-NO" dirty="0" smtClean="0"/>
              <a:t>Norske </a:t>
            </a:r>
            <a:r>
              <a:rPr lang="en-GB" altLang="nb-NO" dirty="0" err="1" smtClean="0"/>
              <a:t>passivhusstandarder</a:t>
            </a:r>
            <a:r>
              <a:rPr lang="en-GB" altLang="nb-NO" dirty="0" smtClean="0"/>
              <a:t>: NS 3701 &amp; NS3700</a:t>
            </a:r>
            <a:endParaRPr lang="en-US" altLang="nb-NO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8" t="7179" r="29819"/>
          <a:stretch/>
        </p:blipFill>
        <p:spPr bwMode="auto">
          <a:xfrm>
            <a:off x="738130" y="1652530"/>
            <a:ext cx="3279262" cy="47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" name="Picture 4" descr="skann00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752" y="1599276"/>
            <a:ext cx="3567783" cy="4914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73905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PROGRAM</a:t>
            </a:r>
            <a:endParaRPr lang="nb-NO" dirty="0"/>
          </a:p>
        </p:txBody>
      </p:sp>
      <p:graphicFrame>
        <p:nvGraphicFramePr>
          <p:cNvPr id="6" name="Plassholder for innhol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3835190"/>
              </p:ext>
            </p:extLst>
          </p:nvPr>
        </p:nvGraphicFramePr>
        <p:xfrm>
          <a:off x="1236518" y="1600200"/>
          <a:ext cx="6061364" cy="4499955"/>
        </p:xfrm>
        <a:graphic>
          <a:graphicData uri="http://schemas.openxmlformats.org/drawingml/2006/table">
            <a:tbl>
              <a:tblPr/>
              <a:tblGrid>
                <a:gridCol w="3030682"/>
                <a:gridCol w="3030682"/>
              </a:tblGrid>
              <a:tr h="290945">
                <a:tc>
                  <a:txBody>
                    <a:bodyPr/>
                    <a:lstStyle/>
                    <a:p>
                      <a:r>
                        <a:rPr lang="nb-NO" sz="1400" dirty="0"/>
                        <a:t>09.30 – 09.45</a:t>
                      </a:r>
                    </a:p>
                  </a:txBody>
                  <a:tcPr marL="72736" marR="72736" marT="36368" marB="363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Registrering – Kaffe</a:t>
                      </a:r>
                    </a:p>
                  </a:txBody>
                  <a:tcPr marL="72736" marR="72736" marT="36368" marB="363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7364">
                <a:tc>
                  <a:txBody>
                    <a:bodyPr/>
                    <a:lstStyle/>
                    <a:p>
                      <a:r>
                        <a:rPr lang="nb-NO" sz="1400"/>
                        <a:t>09.45 – 10.20</a:t>
                      </a:r>
                    </a:p>
                  </a:txBody>
                  <a:tcPr marL="72736" marR="72736" marT="36368" marB="363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Intro til energiberegninger – stasjonære og dynamiske beregninger, NS3031</a:t>
                      </a:r>
                    </a:p>
                  </a:txBody>
                  <a:tcPr marL="72736" marR="72736" marT="36368" marB="363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9155">
                <a:tc>
                  <a:txBody>
                    <a:bodyPr/>
                    <a:lstStyle/>
                    <a:p>
                      <a:r>
                        <a:rPr lang="nb-NO" sz="1400" dirty="0"/>
                        <a:t>10.20 - </a:t>
                      </a:r>
                      <a:r>
                        <a:rPr lang="nb-NO" sz="1400" dirty="0" smtClean="0"/>
                        <a:t>10.50</a:t>
                      </a:r>
                      <a:endParaRPr lang="nb-NO" sz="1400" dirty="0"/>
                    </a:p>
                  </a:txBody>
                  <a:tcPr marL="72736" marR="72736" marT="36368" marB="363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 smtClean="0"/>
                        <a:t>Håndberegningsøvelse</a:t>
                      </a:r>
                    </a:p>
                    <a:p>
                      <a:endParaRPr lang="nb-NO" sz="1400" dirty="0"/>
                    </a:p>
                  </a:txBody>
                  <a:tcPr marL="72736" marR="72736" marT="36368" marB="363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945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10.50 </a:t>
                      </a:r>
                      <a:r>
                        <a:rPr lang="nb-NO" sz="1400" dirty="0"/>
                        <a:t>- </a:t>
                      </a:r>
                      <a:r>
                        <a:rPr lang="nb-NO" sz="1400" dirty="0" smtClean="0"/>
                        <a:t>11.05</a:t>
                      </a:r>
                      <a:endParaRPr lang="nb-NO" sz="1400" dirty="0"/>
                    </a:p>
                  </a:txBody>
                  <a:tcPr marL="72736" marR="72736" marT="36368" marB="363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Kaffepause</a:t>
                      </a:r>
                    </a:p>
                  </a:txBody>
                  <a:tcPr marL="72736" marR="72736" marT="36368" marB="363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945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11.05 </a:t>
                      </a:r>
                      <a:r>
                        <a:rPr lang="nb-NO" sz="1400" dirty="0"/>
                        <a:t>– </a:t>
                      </a:r>
                      <a:r>
                        <a:rPr lang="nb-NO" sz="1400" dirty="0" smtClean="0"/>
                        <a:t>11.45</a:t>
                      </a:r>
                      <a:endParaRPr lang="nb-NO" sz="1400" dirty="0"/>
                    </a:p>
                  </a:txBody>
                  <a:tcPr marL="72736" marR="72736" marT="36368" marB="363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NS3031, TEK10, Energimerking, </a:t>
                      </a:r>
                      <a:r>
                        <a:rPr lang="nb-NO" sz="1400" dirty="0" err="1" smtClean="0"/>
                        <a:t>Passivhus</a:t>
                      </a:r>
                      <a:r>
                        <a:rPr lang="nb-NO" sz="1400" dirty="0" smtClean="0"/>
                        <a:t> og lavenergi++</a:t>
                      </a:r>
                      <a:endParaRPr lang="nb-NO" sz="1400" dirty="0"/>
                    </a:p>
                  </a:txBody>
                  <a:tcPr marL="72736" marR="72736" marT="36368" marB="363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9155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11.50 </a:t>
                      </a:r>
                      <a:r>
                        <a:rPr lang="nb-NO" sz="1400" dirty="0"/>
                        <a:t>– 12.15</a:t>
                      </a:r>
                    </a:p>
                  </a:txBody>
                  <a:tcPr marL="72736" marR="72736" marT="36368" marB="363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Gjennomgang av et case som skal brukes etter </a:t>
                      </a:r>
                      <a:r>
                        <a:rPr lang="nb-NO" sz="1400" dirty="0" smtClean="0"/>
                        <a:t>lunsj – oppdeling i grupper</a:t>
                      </a:r>
                      <a:endParaRPr lang="nb-NO" sz="1400" dirty="0"/>
                    </a:p>
                  </a:txBody>
                  <a:tcPr marL="72736" marR="72736" marT="36368" marB="363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945">
                <a:tc>
                  <a:txBody>
                    <a:bodyPr/>
                    <a:lstStyle/>
                    <a:p>
                      <a:r>
                        <a:rPr lang="nb-NO" sz="1400" dirty="0"/>
                        <a:t>12.15 – 13.00</a:t>
                      </a:r>
                    </a:p>
                  </a:txBody>
                  <a:tcPr marL="72736" marR="72736" marT="36368" marB="363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Lunsj</a:t>
                      </a:r>
                    </a:p>
                  </a:txBody>
                  <a:tcPr marL="72736" marR="72736" marT="36368" marB="363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945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13.00 </a:t>
                      </a:r>
                      <a:r>
                        <a:rPr lang="nb-NO" sz="1400" dirty="0"/>
                        <a:t>– 15.00</a:t>
                      </a:r>
                    </a:p>
                  </a:txBody>
                  <a:tcPr marL="72736" marR="72736" marT="36368" marB="363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Arbeid med case – veiledning i grupper</a:t>
                      </a:r>
                    </a:p>
                  </a:txBody>
                  <a:tcPr marL="72736" marR="72736" marT="36368" marB="363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945">
                <a:tc>
                  <a:txBody>
                    <a:bodyPr/>
                    <a:lstStyle/>
                    <a:p>
                      <a:r>
                        <a:rPr lang="nb-NO" sz="1400" dirty="0"/>
                        <a:t>15.00 – 15.15</a:t>
                      </a:r>
                    </a:p>
                  </a:txBody>
                  <a:tcPr marL="72736" marR="72736" marT="36368" marB="363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Kaffepause</a:t>
                      </a:r>
                    </a:p>
                  </a:txBody>
                  <a:tcPr marL="72736" marR="72736" marT="36368" marB="363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9155">
                <a:tc>
                  <a:txBody>
                    <a:bodyPr/>
                    <a:lstStyle/>
                    <a:p>
                      <a:r>
                        <a:rPr lang="nb-NO" sz="1400" dirty="0"/>
                        <a:t>15.15 - 16.20</a:t>
                      </a:r>
                    </a:p>
                  </a:txBody>
                  <a:tcPr marL="72736" marR="72736" marT="36368" marB="363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Presentasjon i plenum – diskusjon av løsninger og resultater</a:t>
                      </a:r>
                    </a:p>
                  </a:txBody>
                  <a:tcPr marL="72736" marR="72736" marT="36368" marB="363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945">
                <a:tc>
                  <a:txBody>
                    <a:bodyPr/>
                    <a:lstStyle/>
                    <a:p>
                      <a:r>
                        <a:rPr lang="nb-NO" sz="1400" dirty="0"/>
                        <a:t>16.20 - 16.30</a:t>
                      </a:r>
                    </a:p>
                  </a:txBody>
                  <a:tcPr marL="72736" marR="72736" marT="36368" marB="363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Oppsummering</a:t>
                      </a:r>
                    </a:p>
                  </a:txBody>
                  <a:tcPr marL="72736" marR="72736" marT="36368" marB="363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5D27CF-354B-476E-81E8-3BFF4BEBC1E0}" type="slidenum">
              <a:rPr lang="sv-SE" smtClean="0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2771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99571" y="0"/>
            <a:ext cx="7620000" cy="1143000"/>
          </a:xfrm>
        </p:spPr>
        <p:txBody>
          <a:bodyPr/>
          <a:lstStyle/>
          <a:p>
            <a:r>
              <a:rPr lang="nb-NO" altLang="nb-NO" dirty="0" smtClean="0"/>
              <a:t>Krav NS3701 Yrkesbygg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6608799-2376-484A-A16F-7ED678D76263}" type="slidenum">
              <a:rPr lang="en-US" altLang="nb-NO" sz="1000" smtClean="0"/>
              <a:pPr/>
              <a:t>20</a:t>
            </a:fld>
            <a:endParaRPr lang="en-US" altLang="nb-NO" sz="1400" smtClean="0">
              <a:latin typeface="Times New Roman" pitchFamily="18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8" t="57432" r="36566" b="26822"/>
          <a:stretch/>
        </p:blipFill>
        <p:spPr bwMode="auto">
          <a:xfrm>
            <a:off x="4223104" y="1101476"/>
            <a:ext cx="4193424" cy="1663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4" t="23785" r="4404" b="25535"/>
          <a:stretch/>
        </p:blipFill>
        <p:spPr bwMode="auto">
          <a:xfrm>
            <a:off x="176270" y="1211856"/>
            <a:ext cx="3942087" cy="1324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7" t="42131" r="11348" b="28934"/>
          <a:stretch/>
        </p:blipFill>
        <p:spPr bwMode="auto">
          <a:xfrm>
            <a:off x="95155" y="2949679"/>
            <a:ext cx="5029910" cy="1161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4" t="14147" r="24980" b="24291"/>
          <a:stretch/>
        </p:blipFill>
        <p:spPr bwMode="auto">
          <a:xfrm>
            <a:off x="4741606" y="3686984"/>
            <a:ext cx="3583325" cy="2396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9" t="19121" r="21763" b="32219"/>
          <a:stretch/>
        </p:blipFill>
        <p:spPr bwMode="auto">
          <a:xfrm>
            <a:off x="95155" y="4111207"/>
            <a:ext cx="3964370" cy="1972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0" t="27419" r="24175" b="62942"/>
          <a:stretch/>
        </p:blipFill>
        <p:spPr bwMode="auto">
          <a:xfrm>
            <a:off x="1050144" y="6140684"/>
            <a:ext cx="6572474" cy="650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49175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1620" y="0"/>
            <a:ext cx="7620000" cy="1143000"/>
          </a:xfrm>
        </p:spPr>
        <p:txBody>
          <a:bodyPr/>
          <a:lstStyle/>
          <a:p>
            <a:r>
              <a:rPr lang="nb-NO" dirty="0" smtClean="0"/>
              <a:t>Krav NS3700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>
                <a:solidFill>
                  <a:srgbClr val="FFFFFF"/>
                </a:solidFill>
              </a:rPr>
              <a:t>Skanska Teknikk</a:t>
            </a:r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5D27CF-354B-476E-81E8-3BFF4BEBC1E0}" type="slidenum">
              <a:rPr lang="sv-SE" smtClean="0">
                <a:solidFill>
                  <a:srgbClr val="FFFFFF"/>
                </a:solidFill>
              </a:rPr>
              <a:pPr>
                <a:defRPr/>
              </a:pPr>
              <a:t>21</a:t>
            </a:fld>
            <a:endParaRPr lang="sv-SE">
              <a:solidFill>
                <a:srgbClr val="FFFFFF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94" y="1162162"/>
            <a:ext cx="3970080" cy="1486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94" y="3248132"/>
            <a:ext cx="4346166" cy="138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258" y="3806225"/>
            <a:ext cx="3871451" cy="1212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169" y="1360796"/>
            <a:ext cx="4188540" cy="1312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39188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dirty="0" smtClean="0"/>
              <a:t>Kort om soning – og energi vs. </a:t>
            </a:r>
            <a:r>
              <a:rPr lang="nb-NO" sz="3600" dirty="0" err="1" smtClean="0"/>
              <a:t>effektbehovs&amp;inneklimavurderinger</a:t>
            </a:r>
            <a:endParaRPr lang="nb-NO" sz="3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1" y="1600200"/>
            <a:ext cx="3508871" cy="4800600"/>
          </a:xfrm>
        </p:spPr>
        <p:txBody>
          <a:bodyPr/>
          <a:lstStyle/>
          <a:p>
            <a:pPr marL="114300" lvl="0" indent="0">
              <a:buNone/>
            </a:pPr>
            <a:r>
              <a:rPr lang="nb-NO" dirty="0" smtClean="0"/>
              <a:t>SONING NØDVENDIG</a:t>
            </a:r>
          </a:p>
          <a:p>
            <a:pPr lvl="0"/>
            <a:r>
              <a:rPr lang="nb-NO" dirty="0" err="1" smtClean="0"/>
              <a:t>flerfunksjonsbygninger</a:t>
            </a:r>
            <a:r>
              <a:rPr lang="nb-NO" dirty="0"/>
              <a:t>;</a:t>
            </a:r>
          </a:p>
          <a:p>
            <a:pPr lvl="0"/>
            <a:r>
              <a:rPr lang="nb-NO" dirty="0"/>
              <a:t>ulike tekniske installasjonssystemer som betjener forskjellige deler av bygningen;</a:t>
            </a:r>
          </a:p>
          <a:p>
            <a:pPr lvl="0"/>
            <a:r>
              <a:rPr lang="nb-NO" dirty="0"/>
              <a:t>ulikt soltilskudd i forskjellige deler av bygningen;</a:t>
            </a:r>
          </a:p>
          <a:p>
            <a:pPr lvl="0"/>
            <a:r>
              <a:rPr lang="nb-NO" dirty="0"/>
              <a:t>ulike interne varmestilskudd i forskjellige deler av bygningen.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>
                <a:solidFill>
                  <a:srgbClr val="FFFFFF"/>
                </a:solidFill>
              </a:rPr>
              <a:t>Skanska Teknikk</a:t>
            </a:r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5D27CF-354B-476E-81E8-3BFF4BEBC1E0}" type="slidenum">
              <a:rPr lang="sv-SE" smtClean="0">
                <a:solidFill>
                  <a:srgbClr val="FFFFFF"/>
                </a:solidFill>
              </a:rPr>
              <a:pPr>
                <a:defRPr/>
              </a:pPr>
              <a:t>22</a:t>
            </a:fld>
            <a:endParaRPr lang="sv-SE">
              <a:solidFill>
                <a:srgbClr val="FFFFFF"/>
              </a:solidFill>
            </a:endParaRPr>
          </a:p>
        </p:txBody>
      </p:sp>
      <p:pic>
        <p:nvPicPr>
          <p:cNvPr id="35842" name="Picture 2" descr="Soning av bygg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935" y="1885032"/>
            <a:ext cx="4505325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kstSylinder 11"/>
          <p:cNvSpPr txBox="1"/>
          <p:nvPr/>
        </p:nvSpPr>
        <p:spPr>
          <a:xfrm>
            <a:off x="3690651" y="5590257"/>
            <a:ext cx="47262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MERKNAD	For bygninger der produktet av arealandel vinduer, dører og </a:t>
            </a:r>
            <a:r>
              <a:rPr lang="nb-NO" sz="1400" dirty="0" err="1"/>
              <a:t>glassfelt</a:t>
            </a:r>
            <a:r>
              <a:rPr lang="nb-NO" sz="1400" dirty="0"/>
              <a:t>, </a:t>
            </a:r>
            <a:r>
              <a:rPr lang="nb-NO" sz="1400" i="1" dirty="0">
                <a:sym typeface="Symbol"/>
              </a:rPr>
              <a:t></a:t>
            </a:r>
            <a:r>
              <a:rPr lang="nb-NO" sz="1400" baseline="-25000" dirty="0"/>
              <a:t>sol,</a:t>
            </a:r>
            <a:r>
              <a:rPr lang="nb-NO" sz="1400" dirty="0"/>
              <a:t> og total solfaktor for vindu og solskjerming, , er under 5 % (</a:t>
            </a:r>
            <a:r>
              <a:rPr lang="nb-NO" sz="1400" i="1" dirty="0">
                <a:sym typeface="Symbol"/>
              </a:rPr>
              <a:t></a:t>
            </a:r>
            <a:r>
              <a:rPr lang="nb-NO" sz="1400" baseline="-25000" dirty="0"/>
              <a:t>sol</a:t>
            </a:r>
            <a:r>
              <a:rPr lang="nb-NO" sz="1400" dirty="0"/>
              <a:t>  &lt; 5 %), vil det i de fleste tilfeller være tilstrekkelig å regne bygningen som én sone.</a:t>
            </a:r>
          </a:p>
          <a:p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27668514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dirty="0" smtClean="0"/>
              <a:t>Kort om soning – og energi vs. </a:t>
            </a:r>
            <a:r>
              <a:rPr lang="nb-NO" sz="3600" dirty="0" err="1" smtClean="0"/>
              <a:t>effektbehovs&amp;inneklimavurderinger</a:t>
            </a:r>
            <a:endParaRPr lang="nb-NO" sz="3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3806328" cy="4800600"/>
          </a:xfrm>
        </p:spPr>
        <p:txBody>
          <a:bodyPr/>
          <a:lstStyle/>
          <a:p>
            <a:r>
              <a:rPr lang="nb-NO" dirty="0" smtClean="0"/>
              <a:t>Energi: </a:t>
            </a:r>
          </a:p>
          <a:p>
            <a:pPr lvl="1"/>
            <a:r>
              <a:rPr lang="nb-NO" dirty="0" smtClean="0"/>
              <a:t>Dele opp i tre soner:</a:t>
            </a:r>
          </a:p>
          <a:p>
            <a:pPr lvl="1"/>
            <a:r>
              <a:rPr lang="nb-NO" dirty="0" err="1" smtClean="0"/>
              <a:t>Sydfløy</a:t>
            </a:r>
            <a:endParaRPr lang="nb-NO" dirty="0" smtClean="0"/>
          </a:p>
          <a:p>
            <a:pPr lvl="1"/>
            <a:r>
              <a:rPr lang="nb-NO" dirty="0" smtClean="0"/>
              <a:t>Nordfløy</a:t>
            </a:r>
          </a:p>
          <a:p>
            <a:pPr lvl="1"/>
            <a:r>
              <a:rPr lang="nb-NO" dirty="0" smtClean="0"/>
              <a:t>Atrium</a:t>
            </a:r>
          </a:p>
          <a:p>
            <a:pPr lvl="1"/>
            <a:endParaRPr lang="nb-NO" dirty="0" smtClean="0"/>
          </a:p>
          <a:p>
            <a:pPr lvl="1"/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5D27CF-354B-476E-81E8-3BFF4BEBC1E0}" type="slidenum">
              <a:rPr lang="sv-SE" smtClean="0">
                <a:solidFill>
                  <a:srgbClr val="FFFFFF"/>
                </a:solidFill>
              </a:rPr>
              <a:pPr>
                <a:defRPr/>
              </a:pPr>
              <a:t>23</a:t>
            </a:fld>
            <a:endParaRPr lang="sv-SE">
              <a:solidFill>
                <a:srgbClr val="FFFFFF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994" y="3172858"/>
            <a:ext cx="4911264" cy="3503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Rett pil 9"/>
          <p:cNvCxnSpPr/>
          <p:nvPr/>
        </p:nvCxnSpPr>
        <p:spPr>
          <a:xfrm flipH="1">
            <a:off x="4417765" y="2622014"/>
            <a:ext cx="1189821" cy="118982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Rett pil 12"/>
          <p:cNvCxnSpPr>
            <a:stCxn id="6" idx="1"/>
          </p:cNvCxnSpPr>
          <p:nvPr/>
        </p:nvCxnSpPr>
        <p:spPr>
          <a:xfrm>
            <a:off x="2131994" y="4924742"/>
            <a:ext cx="3033082" cy="328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Rett pil 14"/>
          <p:cNvCxnSpPr/>
          <p:nvPr/>
        </p:nvCxnSpPr>
        <p:spPr>
          <a:xfrm flipH="1">
            <a:off x="5165076" y="6086920"/>
            <a:ext cx="135691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kstSylinder 16"/>
          <p:cNvSpPr txBox="1"/>
          <p:nvPr/>
        </p:nvSpPr>
        <p:spPr>
          <a:xfrm>
            <a:off x="6664286" y="5902254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/>
              <a:t>Sydfløy</a:t>
            </a:r>
            <a:endParaRPr lang="nb-NO" dirty="0"/>
          </a:p>
        </p:txBody>
      </p:sp>
      <p:sp>
        <p:nvSpPr>
          <p:cNvPr id="18" name="TekstSylinder 17"/>
          <p:cNvSpPr txBox="1"/>
          <p:nvPr/>
        </p:nvSpPr>
        <p:spPr>
          <a:xfrm>
            <a:off x="5607586" y="2437348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Nordfløy</a:t>
            </a:r>
            <a:endParaRPr lang="nb-NO" dirty="0"/>
          </a:p>
        </p:txBody>
      </p:sp>
      <p:sp>
        <p:nvSpPr>
          <p:cNvPr id="19" name="TekstSylinder 18"/>
          <p:cNvSpPr txBox="1"/>
          <p:nvPr/>
        </p:nvSpPr>
        <p:spPr>
          <a:xfrm>
            <a:off x="1142082" y="4740075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Atrium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160369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dirty="0" smtClean="0"/>
              <a:t>Kort om soning – og energi vs. </a:t>
            </a:r>
            <a:r>
              <a:rPr lang="nb-NO" sz="3600" dirty="0" err="1" smtClean="0"/>
              <a:t>effektbehovs&amp;inneklimavurderinger</a:t>
            </a:r>
            <a:endParaRPr lang="nb-NO" sz="3600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5D27CF-354B-476E-81E8-3BFF4BEBC1E0}" type="slidenum">
              <a:rPr lang="sv-SE" smtClean="0">
                <a:solidFill>
                  <a:srgbClr val="FFFFFF"/>
                </a:solidFill>
              </a:rPr>
              <a:pPr>
                <a:defRPr/>
              </a:pPr>
              <a:t>24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572877" y="5905041"/>
            <a:ext cx="6733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Effektbehov/inneklima: Kontorlandskap, cellekontor syd, atrium, </a:t>
            </a:r>
          </a:p>
          <a:p>
            <a:r>
              <a:rPr lang="nb-NO" dirty="0" smtClean="0"/>
              <a:t>kontor mot atrium, atrium, internt møterom.  </a:t>
            </a:r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313" b="63551"/>
          <a:stretch/>
        </p:blipFill>
        <p:spPr>
          <a:xfrm>
            <a:off x="165252" y="1673894"/>
            <a:ext cx="6588087" cy="405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0369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CA5C631-DB62-4B74-8EFB-04B16EE664CE}" type="slidenum">
              <a:rPr lang="en-US" smtClean="0"/>
              <a:pPr/>
              <a:t>25</a:t>
            </a:fld>
            <a:endParaRPr lang="en-US" sz="1400" dirty="0" smtClean="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335189" y="131990"/>
            <a:ext cx="8440738" cy="914400"/>
          </a:xfrm>
        </p:spPr>
        <p:txBody>
          <a:bodyPr/>
          <a:lstStyle/>
          <a:p>
            <a:r>
              <a:rPr lang="nb-NO" sz="3200" dirty="0" smtClean="0"/>
              <a:t>Marienlyst </a:t>
            </a:r>
            <a:r>
              <a:rPr lang="nb-NO" sz="3200" dirty="0" err="1" smtClean="0"/>
              <a:t>school</a:t>
            </a:r>
            <a:r>
              <a:rPr lang="nb-NO" sz="3200" dirty="0" smtClean="0"/>
              <a:t> – </a:t>
            </a:r>
            <a:r>
              <a:rPr lang="nb-NO" sz="3200" dirty="0" err="1" smtClean="0"/>
              <a:t>key</a:t>
            </a:r>
            <a:r>
              <a:rPr lang="nb-NO" sz="3200" dirty="0" smtClean="0"/>
              <a:t> </a:t>
            </a:r>
            <a:r>
              <a:rPr lang="nb-NO" sz="3200" dirty="0" err="1" smtClean="0"/>
              <a:t>information</a:t>
            </a:r>
            <a:endParaRPr lang="nb-NO" sz="3200" dirty="0" smtClean="0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589" y="1068162"/>
            <a:ext cx="4991554" cy="3106057"/>
          </a:xfrm>
        </p:spPr>
        <p:txBody>
          <a:bodyPr/>
          <a:lstStyle/>
          <a:p>
            <a:r>
              <a:rPr lang="nb-NO" sz="1800" dirty="0" smtClean="0"/>
              <a:t>Drammen (40 km </a:t>
            </a:r>
            <a:r>
              <a:rPr lang="nb-NO" sz="1800" dirty="0" err="1" smtClean="0"/>
              <a:t>west</a:t>
            </a:r>
            <a:r>
              <a:rPr lang="nb-NO" sz="1800" dirty="0" smtClean="0"/>
              <a:t> </a:t>
            </a:r>
            <a:r>
              <a:rPr lang="nb-NO" sz="1800" dirty="0" err="1" smtClean="0"/>
              <a:t>of</a:t>
            </a:r>
            <a:r>
              <a:rPr lang="nb-NO" sz="1800" dirty="0" smtClean="0"/>
              <a:t> Oslo)</a:t>
            </a:r>
            <a:endParaRPr lang="nb-NO" sz="1800" dirty="0"/>
          </a:p>
          <a:p>
            <a:r>
              <a:rPr lang="en-US" sz="1800" dirty="0" err="1" smtClean="0"/>
              <a:t>Marienlyst</a:t>
            </a:r>
            <a:r>
              <a:rPr lang="en-US" sz="1800" dirty="0" smtClean="0"/>
              <a:t> is a lower </a:t>
            </a:r>
            <a:r>
              <a:rPr lang="en-US" sz="1800" dirty="0"/>
              <a:t>secondary school (8 to </a:t>
            </a:r>
            <a:r>
              <a:rPr lang="en-US" sz="1800" dirty="0" smtClean="0"/>
              <a:t>(8-10th </a:t>
            </a:r>
            <a:r>
              <a:rPr lang="en-US" sz="1800" dirty="0"/>
              <a:t>grade) </a:t>
            </a:r>
            <a:endParaRPr lang="nb-NO" sz="1800" dirty="0" smtClean="0"/>
          </a:p>
          <a:p>
            <a:pPr>
              <a:lnSpc>
                <a:spcPct val="90000"/>
              </a:lnSpc>
            </a:pPr>
            <a:r>
              <a:rPr lang="nb-NO" sz="1800" dirty="0" err="1" smtClean="0"/>
              <a:t>Square</a:t>
            </a:r>
            <a:r>
              <a:rPr lang="nb-NO" sz="1800" dirty="0" smtClean="0"/>
              <a:t> meters: 6485 m</a:t>
            </a:r>
            <a:r>
              <a:rPr lang="nb-NO" sz="1800" dirty="0" smtClean="0">
                <a:latin typeface="Arial"/>
                <a:cs typeface="Arial"/>
              </a:rPr>
              <a:t>²</a:t>
            </a:r>
          </a:p>
          <a:p>
            <a:pPr>
              <a:lnSpc>
                <a:spcPct val="90000"/>
              </a:lnSpc>
            </a:pPr>
            <a:r>
              <a:rPr lang="nb-NO" sz="1800" dirty="0" err="1" smtClean="0">
                <a:latin typeface="Arial"/>
                <a:cs typeface="Arial"/>
              </a:rPr>
              <a:t>Approx</a:t>
            </a:r>
            <a:r>
              <a:rPr lang="nb-NO" sz="1800" dirty="0" smtClean="0">
                <a:latin typeface="Arial"/>
                <a:cs typeface="Arial"/>
              </a:rPr>
              <a:t>. 550 </a:t>
            </a:r>
            <a:r>
              <a:rPr lang="nb-NO" sz="1800" dirty="0" err="1" smtClean="0">
                <a:latin typeface="Arial"/>
                <a:cs typeface="Arial"/>
              </a:rPr>
              <a:t>pupils</a:t>
            </a:r>
            <a:endParaRPr lang="nb-NO" sz="1800" dirty="0" smtClean="0"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nb-NO" sz="1800" dirty="0" smtClean="0">
                <a:latin typeface="Arial"/>
                <a:cs typeface="Arial"/>
              </a:rPr>
              <a:t>2-3 </a:t>
            </a:r>
            <a:r>
              <a:rPr lang="nb-NO" sz="1800" dirty="0" err="1" smtClean="0">
                <a:latin typeface="Arial"/>
                <a:cs typeface="Arial"/>
              </a:rPr>
              <a:t>Storeys</a:t>
            </a:r>
            <a:endParaRPr lang="nb-NO" sz="1800" dirty="0" smtClean="0"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nb-NO" sz="1800" dirty="0" smtClean="0">
                <a:latin typeface="Arial"/>
                <a:cs typeface="Arial"/>
              </a:rPr>
              <a:t>"Deep" </a:t>
            </a:r>
            <a:r>
              <a:rPr lang="nb-NO" sz="1800" dirty="0" err="1" smtClean="0">
                <a:latin typeface="Arial"/>
                <a:cs typeface="Arial"/>
              </a:rPr>
              <a:t>floor</a:t>
            </a:r>
            <a:r>
              <a:rPr lang="nb-NO" sz="1800" dirty="0" smtClean="0">
                <a:latin typeface="Arial"/>
                <a:cs typeface="Arial"/>
              </a:rPr>
              <a:t> plan</a:t>
            </a:r>
          </a:p>
          <a:p>
            <a:pPr>
              <a:lnSpc>
                <a:spcPct val="90000"/>
              </a:lnSpc>
            </a:pPr>
            <a:r>
              <a:rPr lang="nb-NO" sz="1800" dirty="0" err="1" smtClean="0">
                <a:latin typeface="Arial"/>
                <a:cs typeface="Arial"/>
              </a:rPr>
              <a:t>Slab</a:t>
            </a:r>
            <a:r>
              <a:rPr lang="nb-NO" sz="1800" dirty="0" smtClean="0">
                <a:latin typeface="Arial"/>
                <a:cs typeface="Arial"/>
              </a:rPr>
              <a:t> </a:t>
            </a:r>
            <a:r>
              <a:rPr lang="nb-NO" sz="1800" dirty="0" err="1" smtClean="0">
                <a:latin typeface="Arial"/>
                <a:cs typeface="Arial"/>
              </a:rPr>
              <a:t>on</a:t>
            </a:r>
            <a:r>
              <a:rPr lang="nb-NO" sz="1800" dirty="0" smtClean="0">
                <a:latin typeface="Arial"/>
                <a:cs typeface="Arial"/>
              </a:rPr>
              <a:t> </a:t>
            </a:r>
            <a:r>
              <a:rPr lang="nb-NO" sz="1800" dirty="0" err="1" smtClean="0">
                <a:latin typeface="Arial"/>
                <a:cs typeface="Arial"/>
              </a:rPr>
              <a:t>ground</a:t>
            </a:r>
            <a:r>
              <a:rPr lang="nb-NO" sz="1800" dirty="0" smtClean="0">
                <a:latin typeface="Arial"/>
                <a:cs typeface="Arial"/>
              </a:rPr>
              <a:t> (</a:t>
            </a:r>
            <a:r>
              <a:rPr lang="nb-NO" sz="1800" dirty="0" err="1" smtClean="0">
                <a:latin typeface="Arial"/>
                <a:cs typeface="Arial"/>
              </a:rPr>
              <a:t>large</a:t>
            </a:r>
            <a:r>
              <a:rPr lang="nb-NO" sz="1800" dirty="0" smtClean="0">
                <a:latin typeface="Arial"/>
                <a:cs typeface="Arial"/>
              </a:rPr>
              <a:t> </a:t>
            </a:r>
            <a:r>
              <a:rPr lang="nb-NO" sz="1800" dirty="0" err="1" smtClean="0">
                <a:latin typeface="Arial"/>
                <a:cs typeface="Arial"/>
              </a:rPr>
              <a:t>inertia</a:t>
            </a:r>
            <a:r>
              <a:rPr lang="nb-NO" sz="1800" dirty="0" smtClean="0">
                <a:latin typeface="Arial"/>
                <a:cs typeface="Arial"/>
              </a:rPr>
              <a:t>) </a:t>
            </a:r>
          </a:p>
          <a:p>
            <a:pPr>
              <a:lnSpc>
                <a:spcPct val="90000"/>
              </a:lnSpc>
            </a:pPr>
            <a:r>
              <a:rPr lang="nb-NO" sz="1800" dirty="0" smtClean="0">
                <a:latin typeface="Arial"/>
                <a:cs typeface="Arial"/>
              </a:rPr>
              <a:t>Compact </a:t>
            </a:r>
            <a:r>
              <a:rPr lang="nb-NO" sz="1800" dirty="0" err="1" smtClean="0">
                <a:latin typeface="Arial"/>
                <a:cs typeface="Arial"/>
              </a:rPr>
              <a:t>wooden</a:t>
            </a:r>
            <a:r>
              <a:rPr lang="nb-NO" sz="1800" dirty="0" smtClean="0">
                <a:latin typeface="Arial"/>
                <a:cs typeface="Arial"/>
              </a:rPr>
              <a:t> </a:t>
            </a:r>
            <a:r>
              <a:rPr lang="nb-NO" sz="1800" dirty="0" err="1" smtClean="0">
                <a:latin typeface="Arial"/>
                <a:cs typeface="Arial"/>
              </a:rPr>
              <a:t>roof</a:t>
            </a:r>
            <a:r>
              <a:rPr lang="nb-NO" sz="1800" dirty="0" smtClean="0">
                <a:latin typeface="Arial"/>
                <a:cs typeface="Arial"/>
              </a:rPr>
              <a:t> </a:t>
            </a:r>
            <a:r>
              <a:rPr lang="nb-NO" sz="1800" dirty="0" err="1" smtClean="0">
                <a:latin typeface="Arial"/>
                <a:cs typeface="Arial"/>
              </a:rPr>
              <a:t>construction</a:t>
            </a:r>
            <a:r>
              <a:rPr lang="nb-NO" sz="1800" dirty="0" smtClean="0">
                <a:latin typeface="Arial"/>
                <a:cs typeface="Arial"/>
              </a:rPr>
              <a:t>(</a:t>
            </a:r>
            <a:r>
              <a:rPr lang="nb-NO" sz="1800" dirty="0" err="1" smtClean="0">
                <a:latin typeface="Arial"/>
                <a:cs typeface="Arial"/>
              </a:rPr>
              <a:t>Lettak</a:t>
            </a:r>
            <a:r>
              <a:rPr lang="nb-NO" sz="1800" dirty="0" smtClean="0">
                <a:latin typeface="Arial"/>
                <a:cs typeface="Arial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nb-NO" sz="1800" dirty="0" err="1" smtClean="0">
                <a:latin typeface="Arial"/>
                <a:cs typeface="Arial"/>
              </a:rPr>
              <a:t>Concrete</a:t>
            </a:r>
            <a:r>
              <a:rPr lang="nb-NO" sz="1800" dirty="0" smtClean="0">
                <a:latin typeface="Arial"/>
                <a:cs typeface="Arial"/>
              </a:rPr>
              <a:t> sub </a:t>
            </a:r>
            <a:r>
              <a:rPr lang="nb-NO" sz="1800" dirty="0" err="1" smtClean="0">
                <a:latin typeface="Arial"/>
                <a:cs typeface="Arial"/>
              </a:rPr>
              <a:t>structure</a:t>
            </a:r>
            <a:r>
              <a:rPr lang="nb-NO" sz="1800" dirty="0" smtClean="0">
                <a:latin typeface="Arial"/>
                <a:cs typeface="Arial"/>
              </a:rPr>
              <a:t>, </a:t>
            </a:r>
            <a:r>
              <a:rPr lang="nb-NO" sz="1800" dirty="0" err="1" smtClean="0">
                <a:latin typeface="Arial"/>
                <a:cs typeface="Arial"/>
              </a:rPr>
              <a:t>wooden</a:t>
            </a:r>
            <a:r>
              <a:rPr lang="nb-NO" sz="1800" dirty="0" smtClean="0">
                <a:latin typeface="Arial"/>
                <a:cs typeface="Arial"/>
              </a:rPr>
              <a:t> </a:t>
            </a:r>
            <a:r>
              <a:rPr lang="nb-NO" sz="1800" dirty="0" err="1" smtClean="0">
                <a:latin typeface="Arial"/>
                <a:cs typeface="Arial"/>
              </a:rPr>
              <a:t>walls</a:t>
            </a:r>
            <a:endParaRPr lang="nb-NO" sz="18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43" y="5842954"/>
            <a:ext cx="3815114" cy="649074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887" y="4159784"/>
            <a:ext cx="3167742" cy="2430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Bilde 6 - Mairenlyst skole - perspektiv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913" y="3095172"/>
            <a:ext cx="3737884" cy="249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584" y="1068162"/>
            <a:ext cx="4406673" cy="1722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7416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Comparison</a:t>
            </a:r>
            <a:r>
              <a:rPr lang="nb-NO" dirty="0" smtClean="0"/>
              <a:t> </a:t>
            </a:r>
            <a:r>
              <a:rPr lang="nb-NO" dirty="0" err="1" smtClean="0"/>
              <a:t>measured</a:t>
            </a:r>
            <a:r>
              <a:rPr lang="nb-NO" dirty="0" smtClean="0"/>
              <a:t> – </a:t>
            </a:r>
            <a:r>
              <a:rPr lang="nb-NO" dirty="0" err="1" smtClean="0"/>
              <a:t>simulated</a:t>
            </a:r>
            <a:r>
              <a:rPr lang="nb-NO" dirty="0" smtClean="0"/>
              <a:t> </a:t>
            </a:r>
            <a:r>
              <a:rPr lang="nb-NO" dirty="0" err="1" smtClean="0"/>
              <a:t>energy</a:t>
            </a:r>
            <a:r>
              <a:rPr lang="nb-NO" dirty="0" smtClean="0"/>
              <a:t> </a:t>
            </a:r>
            <a:r>
              <a:rPr lang="nb-NO" dirty="0" err="1" smtClean="0"/>
              <a:t>use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0C885F-C2CD-4477-BB71-3A6967A2433F}" type="slidenum">
              <a:rPr lang="en-US" smtClean="0"/>
              <a:pPr>
                <a:defRPr/>
              </a:pPr>
              <a:t>26</a:t>
            </a:fld>
            <a:endParaRPr lang="en-US" sz="1400">
              <a:latin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70" y="1608632"/>
            <a:ext cx="7105338" cy="4254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635" y="5826193"/>
            <a:ext cx="3913621" cy="66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5958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dirty="0" err="1" smtClean="0"/>
              <a:t>Thermal</a:t>
            </a:r>
            <a:r>
              <a:rPr lang="nb-NO" sz="3200" dirty="0" smtClean="0"/>
              <a:t>- and </a:t>
            </a:r>
            <a:r>
              <a:rPr lang="nb-NO" sz="3200" dirty="0" err="1" smtClean="0"/>
              <a:t>electric</a:t>
            </a:r>
            <a:r>
              <a:rPr lang="nb-NO" sz="3200" dirty="0" smtClean="0"/>
              <a:t> </a:t>
            </a:r>
            <a:r>
              <a:rPr lang="nb-NO" sz="3200" dirty="0" err="1" smtClean="0"/>
              <a:t>demand</a:t>
            </a:r>
            <a:r>
              <a:rPr lang="nb-NO" sz="3200" dirty="0" smtClean="0"/>
              <a:t>/</a:t>
            </a:r>
            <a:r>
              <a:rPr lang="nb-NO" sz="3200" dirty="0" err="1" smtClean="0"/>
              <a:t>measured</a:t>
            </a:r>
            <a:endParaRPr lang="nb-NO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0C885F-C2CD-4477-BB71-3A6967A2433F}" type="slidenum">
              <a:rPr lang="en-US" smtClean="0"/>
              <a:pPr>
                <a:defRPr/>
              </a:pPr>
              <a:t>27</a:t>
            </a:fld>
            <a:endParaRPr lang="en-US" sz="1400">
              <a:latin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87" y="1559837"/>
            <a:ext cx="7907116" cy="419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026" y="5984313"/>
            <a:ext cx="2984230" cy="50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2268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Space </a:t>
            </a:r>
            <a:r>
              <a:rPr lang="nb-NO" dirty="0" err="1" smtClean="0"/>
              <a:t>heating</a:t>
            </a:r>
            <a:r>
              <a:rPr lang="nb-NO" dirty="0" smtClean="0"/>
              <a:t>: 2009 - 2012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0C885F-C2CD-4477-BB71-3A6967A2433F}" type="slidenum">
              <a:rPr lang="en-US" smtClean="0"/>
              <a:pPr>
                <a:defRPr/>
              </a:pPr>
              <a:t>28</a:t>
            </a:fld>
            <a:endParaRPr lang="en-US" sz="1400">
              <a:latin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96" y="1334307"/>
            <a:ext cx="7850787" cy="4535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026" y="5984313"/>
            <a:ext cx="2984230" cy="50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0731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sz="3200" dirty="0" smtClean="0"/>
              <a:t>Kort om TEK15</a:t>
            </a:r>
            <a:endParaRPr lang="nb-NO" sz="3200" dirty="0"/>
          </a:p>
        </p:txBody>
      </p:sp>
      <p:sp>
        <p:nvSpPr>
          <p:cNvPr id="8" name="Plassholder for innhol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Fortsatt basert på netto energibehov</a:t>
            </a:r>
          </a:p>
          <a:p>
            <a:r>
              <a:rPr lang="nb-NO" dirty="0" smtClean="0"/>
              <a:t>Nivået er satt ganske fornuftig </a:t>
            </a:r>
          </a:p>
          <a:p>
            <a:r>
              <a:rPr lang="nb-NO" dirty="0" smtClean="0"/>
              <a:t>Energiforsyningskrav er tatt vekk, kun utfasing av fossile brensler</a:t>
            </a:r>
          </a:p>
          <a:p>
            <a:r>
              <a:rPr lang="nb-NO" dirty="0" smtClean="0"/>
              <a:t>Krav til energifleksible systemer for bygg over1000 m2 </a:t>
            </a:r>
          </a:p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>
                <a:solidFill>
                  <a:srgbClr val="FFFFFF"/>
                </a:solidFill>
              </a:rPr>
              <a:t>Skanska Teknikk</a:t>
            </a:r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5D27CF-354B-476E-81E8-3BFF4BEBC1E0}" type="slidenum">
              <a:rPr lang="sv-SE" smtClean="0">
                <a:solidFill>
                  <a:srgbClr val="FFFFFF"/>
                </a:solidFill>
              </a:rPr>
              <a:pPr>
                <a:defRPr/>
              </a:pPr>
              <a:t>29</a:t>
            </a:fld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5804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tel 12"/>
          <p:cNvSpPr>
            <a:spLocks noGrp="1"/>
          </p:cNvSpPr>
          <p:nvPr>
            <p:ph type="title"/>
          </p:nvPr>
        </p:nvSpPr>
        <p:spPr>
          <a:xfrm>
            <a:off x="363557" y="0"/>
            <a:ext cx="7620000" cy="627961"/>
          </a:xfrm>
        </p:spPr>
        <p:txBody>
          <a:bodyPr/>
          <a:lstStyle/>
          <a:p>
            <a:r>
              <a:rPr lang="nb-NO" sz="2800" dirty="0" smtClean="0"/>
              <a:t>Energiberegningsmetoder</a:t>
            </a:r>
            <a:endParaRPr lang="nb-NO" sz="2800" dirty="0"/>
          </a:p>
        </p:txBody>
      </p:sp>
      <p:graphicFrame>
        <p:nvGraphicFramePr>
          <p:cNvPr id="8" name="Plassholder for innhold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0547292"/>
              </p:ext>
            </p:extLst>
          </p:nvPr>
        </p:nvGraphicFramePr>
        <p:xfrm>
          <a:off x="363557" y="716095"/>
          <a:ext cx="7619150" cy="5714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3793"/>
                <a:gridCol w="2892027"/>
                <a:gridCol w="1703330"/>
              </a:tblGrid>
              <a:tr h="357812">
                <a:tc>
                  <a:txBody>
                    <a:bodyPr/>
                    <a:lstStyle/>
                    <a:p>
                      <a:r>
                        <a:rPr lang="nb-NO" dirty="0" smtClean="0"/>
                        <a:t>Type</a:t>
                      </a:r>
                      <a:r>
                        <a:rPr lang="nb-NO" baseline="0" dirty="0" smtClean="0"/>
                        <a:t> beregninger</a:t>
                      </a:r>
                      <a:endParaRPr lang="nb-NO" dirty="0"/>
                    </a:p>
                  </a:txBody>
                  <a:tcPr marL="86451" marR="86451"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Eksempler</a:t>
                      </a:r>
                      <a:endParaRPr lang="nb-NO" dirty="0"/>
                    </a:p>
                  </a:txBody>
                  <a:tcPr marL="86451" marR="86451"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6451" marR="86451"/>
                </a:tc>
              </a:tr>
              <a:tr h="894531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nb-NO" dirty="0" smtClean="0"/>
                        <a:t>Håndberegninger/ enkle regnearkmodeller</a:t>
                      </a:r>
                      <a:endParaRPr lang="nb-NO" dirty="0"/>
                    </a:p>
                  </a:txBody>
                  <a:tcPr marL="86451" marR="86451"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NS3031:1987</a:t>
                      </a:r>
                    </a:p>
                    <a:p>
                      <a:endParaRPr lang="nb-NO" dirty="0" smtClean="0"/>
                    </a:p>
                    <a:p>
                      <a:endParaRPr lang="nb-NO" dirty="0"/>
                    </a:p>
                  </a:txBody>
                  <a:tcPr marL="86451" marR="86451"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6451" marR="86451"/>
                </a:tc>
              </a:tr>
              <a:tr h="894531">
                <a:tc>
                  <a:txBody>
                    <a:bodyPr/>
                    <a:lstStyle/>
                    <a:p>
                      <a:r>
                        <a:rPr lang="nb-NO" dirty="0" smtClean="0"/>
                        <a:t>2. Månedsstasjonære</a:t>
                      </a:r>
                    </a:p>
                    <a:p>
                      <a:r>
                        <a:rPr lang="nb-NO" dirty="0" smtClean="0"/>
                        <a:t>Beregninger</a:t>
                      </a:r>
                      <a:endParaRPr lang="nb-NO" dirty="0"/>
                    </a:p>
                  </a:txBody>
                  <a:tcPr marL="86451" marR="86451"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PHPP,</a:t>
                      </a:r>
                      <a:r>
                        <a:rPr lang="nb-NO" baseline="0" dirty="0" smtClean="0"/>
                        <a:t>  ISO13790, </a:t>
                      </a:r>
                    </a:p>
                    <a:p>
                      <a:r>
                        <a:rPr lang="nb-NO" baseline="0" dirty="0" smtClean="0"/>
                        <a:t>NS3031:2007 </a:t>
                      </a:r>
                      <a:endParaRPr lang="nb-NO" dirty="0" smtClean="0"/>
                    </a:p>
                    <a:p>
                      <a:endParaRPr lang="nb-NO" dirty="0"/>
                    </a:p>
                  </a:txBody>
                  <a:tcPr marL="86451" marR="86451"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6451" marR="86451"/>
                </a:tc>
              </a:tr>
              <a:tr h="1162891">
                <a:tc>
                  <a:txBody>
                    <a:bodyPr/>
                    <a:lstStyle/>
                    <a:p>
                      <a:r>
                        <a:rPr lang="nb-NO" dirty="0" smtClean="0"/>
                        <a:t>3. Dynamiske</a:t>
                      </a:r>
                      <a:r>
                        <a:rPr lang="nb-NO" baseline="0" dirty="0" smtClean="0"/>
                        <a:t> beregningsprogrammer, basert på «elektrisk analogi» (RC)</a:t>
                      </a:r>
                      <a:endParaRPr lang="nb-NO" dirty="0"/>
                    </a:p>
                  </a:txBody>
                  <a:tcPr marL="86451" marR="86451"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TEK-SJEKK</a:t>
                      </a:r>
                      <a:r>
                        <a:rPr lang="nb-NO" baseline="0" dirty="0" smtClean="0"/>
                        <a:t> </a:t>
                      </a:r>
                    </a:p>
                    <a:p>
                      <a:r>
                        <a:rPr lang="nb-NO" baseline="0" dirty="0" smtClean="0"/>
                        <a:t>SIMIEN </a:t>
                      </a:r>
                    </a:p>
                    <a:p>
                      <a:r>
                        <a:rPr lang="nb-NO" baseline="0" dirty="0" smtClean="0"/>
                        <a:t>ISO13790 </a:t>
                      </a:r>
                    </a:p>
                  </a:txBody>
                  <a:tcPr marL="86451" marR="86451"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6451" marR="86451"/>
                </a:tc>
              </a:tr>
              <a:tr h="894531">
                <a:tc>
                  <a:txBody>
                    <a:bodyPr/>
                    <a:lstStyle/>
                    <a:p>
                      <a:r>
                        <a:rPr lang="nb-NO" dirty="0" smtClean="0"/>
                        <a:t>4. Avanserte dynamiske</a:t>
                      </a:r>
                      <a:r>
                        <a:rPr lang="nb-NO" baseline="0" dirty="0" smtClean="0"/>
                        <a:t> beregningsprogram</a:t>
                      </a:r>
                      <a:r>
                        <a:rPr lang="nb-NO" dirty="0" smtClean="0"/>
                        <a:t>  basert på differanse-metoder. e.l.</a:t>
                      </a:r>
                      <a:endParaRPr lang="nb-NO" dirty="0"/>
                    </a:p>
                  </a:txBody>
                  <a:tcPr marL="86451" marR="86451"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TRNSYS.</a:t>
                      </a:r>
                      <a:r>
                        <a:rPr lang="nb-NO" baseline="0" dirty="0" smtClean="0"/>
                        <a:t> E-</a:t>
                      </a:r>
                      <a:r>
                        <a:rPr lang="nb-NO" baseline="0" dirty="0" err="1" smtClean="0"/>
                        <a:t>plus</a:t>
                      </a:r>
                      <a:r>
                        <a:rPr lang="nb-NO" baseline="0" dirty="0" smtClean="0"/>
                        <a:t>, ESP-r,</a:t>
                      </a:r>
                    </a:p>
                    <a:p>
                      <a:r>
                        <a:rPr lang="nb-NO" baseline="0" dirty="0" smtClean="0"/>
                        <a:t>IDA ICE,…</a:t>
                      </a:r>
                      <a:endParaRPr lang="nb-NO" dirty="0"/>
                    </a:p>
                  </a:txBody>
                  <a:tcPr marL="86451" marR="86451"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6451" marR="86451"/>
                </a:tc>
              </a:tr>
              <a:tr h="1416914">
                <a:tc>
                  <a:txBody>
                    <a:bodyPr/>
                    <a:lstStyle/>
                    <a:p>
                      <a:r>
                        <a:rPr lang="nb-NO" dirty="0" smtClean="0"/>
                        <a:t>5. Andre avanserte simuleringsprogrammet</a:t>
                      </a:r>
                      <a:endParaRPr lang="nb-NO" dirty="0"/>
                    </a:p>
                  </a:txBody>
                  <a:tcPr marL="86451" marR="86451"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CFD*: Eks. </a:t>
                      </a:r>
                      <a:r>
                        <a:rPr lang="nb-NO" dirty="0" err="1" smtClean="0"/>
                        <a:t>Fluent</a:t>
                      </a:r>
                      <a:endParaRPr lang="nb-NO" dirty="0" smtClean="0"/>
                    </a:p>
                    <a:p>
                      <a:r>
                        <a:rPr lang="nb-NO" dirty="0" err="1" smtClean="0"/>
                        <a:t>Kuldebroberegninger</a:t>
                      </a:r>
                      <a:r>
                        <a:rPr lang="nb-NO" dirty="0" smtClean="0"/>
                        <a:t>:</a:t>
                      </a:r>
                      <a:r>
                        <a:rPr lang="nb-NO" baseline="0" dirty="0" smtClean="0"/>
                        <a:t> eks: Heat 2/3, </a:t>
                      </a:r>
                      <a:r>
                        <a:rPr lang="nb-NO" baseline="0" dirty="0" err="1" smtClean="0"/>
                        <a:t>Therm</a:t>
                      </a:r>
                      <a:r>
                        <a:rPr lang="nb-NO" baseline="0" dirty="0" smtClean="0"/>
                        <a:t>,..</a:t>
                      </a:r>
                    </a:p>
                    <a:p>
                      <a:r>
                        <a:rPr lang="nb-NO" dirty="0" smtClean="0"/>
                        <a:t>Varmeuttak</a:t>
                      </a:r>
                      <a:r>
                        <a:rPr lang="nb-NO" baseline="0" dirty="0" smtClean="0"/>
                        <a:t> grunnen: EED**</a:t>
                      </a:r>
                      <a:endParaRPr lang="nb-NO" dirty="0"/>
                    </a:p>
                  </a:txBody>
                  <a:tcPr marL="86451" marR="86451"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6451" marR="86451"/>
                </a:tc>
              </a:tr>
            </a:tbl>
          </a:graphicData>
        </a:graphic>
      </p:graphicFrame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5D27CF-354B-476E-81E8-3BFF4BEBC1E0}" type="slidenum">
              <a:rPr lang="sv-SE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9" name="TekstSylinder 8"/>
          <p:cNvSpPr txBox="1"/>
          <p:nvPr/>
        </p:nvSpPr>
        <p:spPr>
          <a:xfrm>
            <a:off x="363557" y="6521986"/>
            <a:ext cx="41328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 smtClean="0"/>
              <a:t>* </a:t>
            </a:r>
            <a:r>
              <a:rPr lang="nb-NO" sz="1200" dirty="0" err="1" smtClean="0"/>
              <a:t>Computational</a:t>
            </a:r>
            <a:r>
              <a:rPr lang="nb-NO" sz="1200" dirty="0" smtClean="0"/>
              <a:t>  fluid </a:t>
            </a:r>
            <a:r>
              <a:rPr lang="nb-NO" sz="1200" dirty="0" err="1" smtClean="0"/>
              <a:t>dynamics</a:t>
            </a:r>
            <a:r>
              <a:rPr lang="nb-NO" sz="1200" dirty="0" smtClean="0"/>
              <a:t>. ** Earth Energy Designer.</a:t>
            </a:r>
            <a:endParaRPr lang="nb-NO" sz="1200" dirty="0"/>
          </a:p>
        </p:txBody>
      </p:sp>
      <p:pic>
        <p:nvPicPr>
          <p:cNvPr id="10" name="Picture 4" descr="TRNSY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685" y="4112659"/>
            <a:ext cx="1482884" cy="877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375" y="2994512"/>
            <a:ext cx="1222872" cy="93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685" y="1408084"/>
            <a:ext cx="905857" cy="1388125"/>
          </a:xfrm>
          <a:prstGeom prst="rect">
            <a:avLst/>
          </a:prstGeom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724" y="5117320"/>
            <a:ext cx="14001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22335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43232" y="237767"/>
            <a:ext cx="7620000" cy="1143000"/>
          </a:xfrm>
        </p:spPr>
        <p:txBody>
          <a:bodyPr/>
          <a:lstStyle/>
          <a:p>
            <a:r>
              <a:rPr lang="nb-NO" dirty="0" smtClean="0"/>
              <a:t>NS3031:2015 &amp; SIMIEN 6.0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5D27CF-354B-476E-81E8-3BFF4BEBC1E0}" type="slidenum">
              <a:rPr lang="sv-SE" smtClean="0">
                <a:solidFill>
                  <a:srgbClr val="FFFFFF"/>
                </a:solidFill>
              </a:rPr>
              <a:pPr>
                <a:defRPr/>
              </a:pPr>
              <a:t>30</a:t>
            </a:fld>
            <a:endParaRPr lang="sv-SE">
              <a:solidFill>
                <a:srgbClr val="FFFFFF"/>
              </a:solidFill>
            </a:endParaRP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47" y="1225813"/>
            <a:ext cx="8170925" cy="522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7745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 smtClean="0"/>
              <a:t>Energiberegningsprogram brukt i Norge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838501" cy="4800600"/>
          </a:xfrm>
        </p:spPr>
        <p:txBody>
          <a:bodyPr>
            <a:normAutofit lnSpcReduction="10000"/>
          </a:bodyPr>
          <a:lstStyle/>
          <a:p>
            <a:r>
              <a:rPr lang="nb-NO" altLang="nb-NO" sz="1600" dirty="0" smtClean="0"/>
              <a:t>TRNSYS: www.trnsys.com/ </a:t>
            </a:r>
          </a:p>
          <a:p>
            <a:endParaRPr lang="nb-NO" altLang="nb-NO" sz="1600" dirty="0" smtClean="0"/>
          </a:p>
          <a:p>
            <a:endParaRPr lang="nb-NO" altLang="nb-NO" sz="1600" dirty="0" smtClean="0"/>
          </a:p>
          <a:p>
            <a:r>
              <a:rPr lang="nb-NO" altLang="nb-NO" sz="1600" dirty="0" smtClean="0"/>
              <a:t>E-PLUS: </a:t>
            </a:r>
            <a:r>
              <a:rPr lang="nb-NO" altLang="nb-NO" sz="1600" dirty="0" smtClean="0">
                <a:hlinkClick r:id="rId2"/>
              </a:rPr>
              <a:t>http://apps1.eere.energy.gov/buildings/energyplus/</a:t>
            </a:r>
            <a:endParaRPr lang="nb-NO" altLang="nb-NO" sz="1600" dirty="0" smtClean="0"/>
          </a:p>
          <a:p>
            <a:endParaRPr lang="nb-NO" altLang="nb-NO" sz="1600" dirty="0" smtClean="0"/>
          </a:p>
          <a:p>
            <a:r>
              <a:rPr lang="nb-NO" altLang="nb-NO" sz="1600" dirty="0" smtClean="0"/>
              <a:t>IDA-ICA: </a:t>
            </a:r>
            <a:r>
              <a:rPr lang="nb-NO" altLang="nb-NO" sz="1600" dirty="0" smtClean="0">
                <a:hlinkClick r:id="rId3"/>
              </a:rPr>
              <a:t>www.equa.se/eng.ice.html</a:t>
            </a:r>
            <a:r>
              <a:rPr lang="nb-NO" altLang="nb-NO" sz="1600" dirty="0" smtClean="0"/>
              <a:t>   </a:t>
            </a:r>
          </a:p>
          <a:p>
            <a:endParaRPr lang="nb-NO" altLang="nb-NO" sz="1600" dirty="0" smtClean="0"/>
          </a:p>
          <a:p>
            <a:endParaRPr lang="nb-NO" altLang="nb-NO" sz="1600" dirty="0" smtClean="0"/>
          </a:p>
          <a:p>
            <a:r>
              <a:rPr lang="nb-NO" altLang="nb-NO" sz="1600" dirty="0" smtClean="0"/>
              <a:t>VIP ENERGY: </a:t>
            </a:r>
            <a:r>
              <a:rPr lang="nb-NO" altLang="nb-NO" sz="1600" dirty="0" smtClean="0">
                <a:hlinkClick r:id="rId4"/>
              </a:rPr>
              <a:t>http://www.strusoft.com/index.php/en/products/vip-energy</a:t>
            </a:r>
            <a:endParaRPr lang="nb-NO" altLang="nb-NO" sz="1600" dirty="0" smtClean="0"/>
          </a:p>
          <a:p>
            <a:endParaRPr lang="nb-NO" altLang="nb-NO" sz="1600" dirty="0" smtClean="0"/>
          </a:p>
          <a:p>
            <a:r>
              <a:rPr lang="nb-NO" altLang="nb-NO" sz="1600" dirty="0" smtClean="0"/>
              <a:t>PHPP: </a:t>
            </a:r>
            <a:r>
              <a:rPr lang="nb-NO" altLang="nb-NO" sz="1600" dirty="0" smtClean="0">
                <a:hlinkClick r:id="rId5"/>
              </a:rPr>
              <a:t>http://www.passiv.de/index.html?/07_eng/phpp/PHPP2007_F.htm</a:t>
            </a:r>
            <a:endParaRPr lang="nb-NO" altLang="nb-NO" sz="1600" dirty="0" smtClean="0"/>
          </a:p>
          <a:p>
            <a:endParaRPr lang="nb-NO" altLang="nb-NO" sz="1600" dirty="0" smtClean="0"/>
          </a:p>
          <a:p>
            <a:r>
              <a:rPr lang="nb-NO" altLang="nb-NO" sz="1600" dirty="0" smtClean="0"/>
              <a:t>SIMIEN: </a:t>
            </a:r>
            <a:r>
              <a:rPr lang="nb-NO" altLang="nb-NO" sz="1600" dirty="0" smtClean="0">
                <a:hlinkClick r:id="rId6"/>
              </a:rPr>
              <a:t>www.programbyggerne.no</a:t>
            </a:r>
            <a:r>
              <a:rPr lang="nb-NO" altLang="nb-NO" sz="1600" dirty="0" smtClean="0"/>
              <a:t> </a:t>
            </a:r>
          </a:p>
          <a:p>
            <a:endParaRPr lang="nb-NO" altLang="nb-NO" sz="1600" dirty="0" smtClean="0"/>
          </a:p>
          <a:p>
            <a:r>
              <a:rPr lang="nb-NO" altLang="nb-NO" sz="1600" dirty="0" smtClean="0"/>
              <a:t>Flere andre: TEK-sjekk, POLYSUN, </a:t>
            </a:r>
            <a:r>
              <a:rPr lang="nb-NO" altLang="nb-NO" sz="1600" dirty="0" err="1" smtClean="0"/>
              <a:t>Bsim</a:t>
            </a:r>
            <a:r>
              <a:rPr lang="nb-NO" altLang="nb-NO" sz="1600" dirty="0" smtClean="0"/>
              <a:t>, RIUSKA, ESP-r, ECOTECT, PARASOL:</a:t>
            </a:r>
          </a:p>
          <a:p>
            <a:pPr>
              <a:buFont typeface="Wingdings" pitchFamily="2" charset="2"/>
              <a:buNone/>
            </a:pPr>
            <a:r>
              <a:rPr lang="nb-NO" altLang="nb-NO" sz="1600" dirty="0" smtClean="0">
                <a:hlinkClick r:id="rId7"/>
              </a:rPr>
              <a:t>http://apps1.eere.energy.gov/buildings/tools_directory/subjects.cfm/pagename=subjects/pagename_menu=whole_building_analysis/pagename_submenu=energy_simulation</a:t>
            </a:r>
            <a:r>
              <a:rPr lang="nb-NO" altLang="nb-NO" sz="1600" dirty="0" smtClean="0"/>
              <a:t> </a:t>
            </a:r>
          </a:p>
          <a:p>
            <a:endParaRPr lang="nb-NO" altLang="nb-NO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3E5DA4C-1D59-435C-8665-8F88E9BBDE89}" type="slidenum">
              <a:rPr lang="en-US" altLang="nb-NO" sz="1000" smtClean="0"/>
              <a:pPr/>
              <a:t>4</a:t>
            </a:fld>
            <a:endParaRPr lang="en-US" altLang="nb-NO" sz="1000" smtClean="0"/>
          </a:p>
        </p:txBody>
      </p:sp>
      <p:pic>
        <p:nvPicPr>
          <p:cNvPr id="33797" name="Picture 4" descr="TRNSYS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25" y="849313"/>
            <a:ext cx="2554288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75" y="2751138"/>
            <a:ext cx="2852738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7" descr="energyplus_about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938" y="1971675"/>
            <a:ext cx="1574800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8" descr="vip-energy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3836988"/>
            <a:ext cx="1284287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76395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99C6F-D111-4582-9335-14AC1641A320}" type="slidenum">
              <a:rPr lang="en-US" altLang="nb-NO"/>
              <a:pPr/>
              <a:t>5</a:t>
            </a:fld>
            <a:endParaRPr lang="en-US" altLang="nb-NO" sz="1400">
              <a:latin typeface="Times New Roman" pitchFamily="18" charset="0"/>
            </a:endParaRP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513638" cy="914400"/>
          </a:xfrm>
        </p:spPr>
        <p:txBody>
          <a:bodyPr/>
          <a:lstStyle/>
          <a:p>
            <a:r>
              <a:rPr lang="nb-NO" altLang="nb-NO" sz="3200" dirty="0"/>
              <a:t>Stasjonær varmebalanse for et rom/bygg</a:t>
            </a:r>
            <a:endParaRPr lang="en-US" altLang="nb-NO" sz="3200" dirty="0"/>
          </a:p>
        </p:txBody>
      </p:sp>
      <p:pic>
        <p:nvPicPr>
          <p:cNvPr id="34819" name="Picture 3" descr="Varmebalan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1" t="17177" b="18163"/>
          <a:stretch>
            <a:fillRect/>
          </a:stretch>
        </p:blipFill>
        <p:spPr bwMode="auto">
          <a:xfrm>
            <a:off x="3753625" y="3109167"/>
            <a:ext cx="5508625" cy="334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nb-NO"/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3306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nb-NO"/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nb-NO"/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nb-NO"/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0" y="3306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nb-NO"/>
          </a:p>
        </p:txBody>
      </p:sp>
      <p:graphicFrame>
        <p:nvGraphicFramePr>
          <p:cNvPr id="3482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4777895"/>
              </p:ext>
            </p:extLst>
          </p:nvPr>
        </p:nvGraphicFramePr>
        <p:xfrm>
          <a:off x="354046" y="2143393"/>
          <a:ext cx="372110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3" name="Equation" r:id="rId4" imgW="1892160" imgH="228600" progId="Equation.3">
                  <p:embed/>
                </p:oleObj>
              </mc:Choice>
              <mc:Fallback>
                <p:oleObj name="Equation" r:id="rId4" imgW="1892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046" y="2143393"/>
                        <a:ext cx="3721100" cy="455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32" name="Text Box 16"/>
          <p:cNvSpPr txBox="1">
            <a:spLocks noChangeArrowheads="1"/>
          </p:cNvSpPr>
          <p:nvPr/>
        </p:nvSpPr>
        <p:spPr bwMode="auto">
          <a:xfrm>
            <a:off x="232859" y="5002230"/>
            <a:ext cx="352076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nb-NO" altLang="nb-NO" dirty="0" smtClean="0"/>
              <a:t>N</a:t>
            </a:r>
            <a:r>
              <a:rPr lang="nb-NO" altLang="nb-NO" sz="1200" dirty="0" smtClean="0"/>
              <a:t>50</a:t>
            </a:r>
            <a:r>
              <a:rPr lang="nb-NO" altLang="nb-NO" dirty="0" smtClean="0"/>
              <a:t>: Lekkasjetall</a:t>
            </a:r>
          </a:p>
          <a:p>
            <a:pPr algn="l"/>
            <a:r>
              <a:rPr lang="nb-NO" altLang="nb-NO" dirty="0" smtClean="0"/>
              <a:t>     : Luftmengde (m</a:t>
            </a:r>
            <a:r>
              <a:rPr lang="nb-NO" altLang="nb-NO" dirty="0" smtClean="0">
                <a:latin typeface="Calibri"/>
              </a:rPr>
              <a:t>³</a:t>
            </a:r>
            <a:r>
              <a:rPr lang="nb-NO" altLang="nb-NO" dirty="0" smtClean="0"/>
              <a:t>/h)</a:t>
            </a:r>
            <a:endParaRPr lang="nb-NO" altLang="nb-NO" dirty="0"/>
          </a:p>
          <a:p>
            <a:pPr algn="l"/>
            <a:r>
              <a:rPr lang="nb-NO" altLang="nb-NO" dirty="0"/>
              <a:t>V: Volumet</a:t>
            </a:r>
          </a:p>
          <a:p>
            <a:pPr algn="l"/>
            <a:r>
              <a:rPr lang="nb-NO" altLang="nb-NO" dirty="0"/>
              <a:t>U: </a:t>
            </a:r>
            <a:r>
              <a:rPr lang="nb-NO" altLang="nb-NO" dirty="0" smtClean="0"/>
              <a:t>U-verdi</a:t>
            </a:r>
            <a:endParaRPr lang="nb-NO" altLang="nb-NO" dirty="0"/>
          </a:p>
          <a:p>
            <a:pPr algn="l"/>
            <a:r>
              <a:rPr lang="nb-NO" altLang="nb-NO" dirty="0"/>
              <a:t>A: Areal vegg, vindu, </a:t>
            </a:r>
            <a:r>
              <a:rPr lang="nb-NO" altLang="nb-NO" dirty="0" smtClean="0"/>
              <a:t>tak </a:t>
            </a:r>
            <a:r>
              <a:rPr lang="nb-NO" altLang="nb-NO" dirty="0"/>
              <a:t>og gulv</a:t>
            </a:r>
          </a:p>
        </p:txBody>
      </p:sp>
      <p:pic>
        <p:nvPicPr>
          <p:cNvPr id="34833" name="Picture 17" descr="Bilder Bregenz 0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238" y="0"/>
            <a:ext cx="1274762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3479314"/>
              </p:ext>
            </p:extLst>
          </p:nvPr>
        </p:nvGraphicFramePr>
        <p:xfrm>
          <a:off x="281100" y="4496315"/>
          <a:ext cx="1713752" cy="3993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4" name="Equation" r:id="rId7" imgW="977900" imgH="228600" progId="Equation.3">
                  <p:embed/>
                </p:oleObj>
              </mc:Choice>
              <mc:Fallback>
                <p:oleObj name="Equation" r:id="rId7" imgW="977900" imgH="22860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100" y="4496315"/>
                        <a:ext cx="1713752" cy="3993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kstSylinder 3"/>
          <p:cNvSpPr txBox="1"/>
          <p:nvPr/>
        </p:nvSpPr>
        <p:spPr>
          <a:xfrm>
            <a:off x="1994852" y="4444679"/>
            <a:ext cx="19255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smtClean="0"/>
              <a:t>(balansert ventilasjon,</a:t>
            </a:r>
          </a:p>
          <a:p>
            <a:r>
              <a:rPr lang="nb-NO" sz="1400" dirty="0" smtClean="0"/>
              <a:t>NS3031)</a:t>
            </a:r>
            <a:endParaRPr lang="nb-NO" sz="1400" dirty="0"/>
          </a:p>
        </p:txBody>
      </p:sp>
      <p:sp>
        <p:nvSpPr>
          <p:cNvPr id="5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7682440"/>
              </p:ext>
            </p:extLst>
          </p:nvPr>
        </p:nvGraphicFramePr>
        <p:xfrm>
          <a:off x="319488" y="5291196"/>
          <a:ext cx="242371" cy="31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5" name="Equation" r:id="rId9" imgW="152268" imgH="203024" progId="Equation.3">
                  <p:embed/>
                </p:oleObj>
              </mc:Choice>
              <mc:Fallback>
                <p:oleObj name="Equation" r:id="rId9" imgW="152268" imgH="203024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488" y="5291196"/>
                        <a:ext cx="242371" cy="318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8151310"/>
              </p:ext>
            </p:extLst>
          </p:nvPr>
        </p:nvGraphicFramePr>
        <p:xfrm>
          <a:off x="560388" y="979488"/>
          <a:ext cx="3824287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6" name="Equation" r:id="rId11" imgW="2070000" imgH="406080" progId="Equation.3">
                  <p:embed/>
                </p:oleObj>
              </mc:Choice>
              <mc:Fallback>
                <p:oleObj name="Equation" r:id="rId11" imgW="2070000" imgH="4060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88" y="979488"/>
                        <a:ext cx="3824287" cy="75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kstSylinder 7"/>
          <p:cNvSpPr txBox="1"/>
          <p:nvPr/>
        </p:nvSpPr>
        <p:spPr>
          <a:xfrm>
            <a:off x="232861" y="179837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Gir:</a:t>
            </a:r>
            <a:endParaRPr lang="nb-NO" dirty="0"/>
          </a:p>
        </p:txBody>
      </p:sp>
      <p:sp>
        <p:nvSpPr>
          <p:cNvPr id="22" name="TekstSylinder 21"/>
          <p:cNvSpPr txBox="1"/>
          <p:nvPr/>
        </p:nvSpPr>
        <p:spPr>
          <a:xfrm>
            <a:off x="385261" y="2658260"/>
            <a:ext cx="3903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Spesifikt varmetap og varmetapstall:</a:t>
            </a:r>
            <a:endParaRPr lang="nb-NO" dirty="0"/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5192621"/>
              </p:ext>
            </p:extLst>
          </p:nvPr>
        </p:nvGraphicFramePr>
        <p:xfrm>
          <a:off x="342829" y="3109166"/>
          <a:ext cx="3859927" cy="1263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7" name="Equation" r:id="rId13" imgW="2793960" imgH="914400" progId="Equation.3">
                  <p:embed/>
                </p:oleObj>
              </mc:Choice>
              <mc:Fallback>
                <p:oleObj name="Equation" r:id="rId13" imgW="2793960" imgH="9144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829" y="3109166"/>
                        <a:ext cx="3859927" cy="12632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7022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7" grpId="0" animBg="1"/>
      <p:bldP spid="348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0949956-3E31-4B74-9FBA-5D36C71DC990}" type="slidenum">
              <a:rPr lang="en-US" altLang="nb-NO" sz="1000" smtClean="0"/>
              <a:pPr/>
              <a:t>6</a:t>
            </a:fld>
            <a:endParaRPr lang="en-US" altLang="nb-NO" sz="1400" smtClean="0">
              <a:latin typeface="Times New Roman" pitchFamily="18" charset="0"/>
            </a:endParaRPr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>
          <a:xfrm>
            <a:off x="334963" y="166688"/>
            <a:ext cx="8440737" cy="914400"/>
          </a:xfrm>
        </p:spPr>
        <p:txBody>
          <a:bodyPr/>
          <a:lstStyle/>
          <a:p>
            <a:r>
              <a:rPr lang="nb-NO" altLang="nb-NO" sz="2400" dirty="0" smtClean="0"/>
              <a:t>Eksempel stasjonær beregning,  oppvarmingsbehov cellekontor</a:t>
            </a:r>
            <a:endParaRPr lang="en-US" altLang="nb-NO" sz="2400" dirty="0" smtClean="0"/>
          </a:p>
        </p:txBody>
      </p:sp>
      <p:sp>
        <p:nvSpPr>
          <p:cNvPr id="2055" name="Rectangle 1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nb-NO" altLang="nb-NO" sz="1600" dirty="0" smtClean="0"/>
              <a:t>10 m² kontorrom </a:t>
            </a:r>
          </a:p>
          <a:p>
            <a:r>
              <a:rPr lang="nb-NO" altLang="nb-NO" sz="1600" dirty="0" smtClean="0"/>
              <a:t>Fasade: 7.5 m²</a:t>
            </a:r>
          </a:p>
          <a:p>
            <a:r>
              <a:rPr lang="nb-NO" altLang="nb-NO" sz="1600" dirty="0" smtClean="0"/>
              <a:t>Vindu: 1 x 2 m</a:t>
            </a:r>
          </a:p>
          <a:p>
            <a:r>
              <a:rPr lang="nb-NO" altLang="nb-NO" sz="1600" dirty="0" smtClean="0"/>
              <a:t>Takhøyde: 3 m</a:t>
            </a:r>
          </a:p>
          <a:p>
            <a:r>
              <a:rPr lang="nb-NO" altLang="nb-NO" sz="1600" dirty="0" smtClean="0"/>
              <a:t>U-vegg: 0.18 W/m²K</a:t>
            </a:r>
          </a:p>
          <a:p>
            <a:r>
              <a:rPr lang="nb-NO" altLang="nb-NO" sz="1600" dirty="0" smtClean="0"/>
              <a:t>U-vindu: 1.2 W/m²K</a:t>
            </a:r>
          </a:p>
          <a:p>
            <a:r>
              <a:rPr lang="nb-NO" altLang="nb-NO" sz="1600" dirty="0" smtClean="0"/>
              <a:t>Ventilasjon: 10 m³/hm²</a:t>
            </a:r>
          </a:p>
          <a:p>
            <a:r>
              <a:rPr lang="nb-NO" altLang="nb-NO" sz="1600" dirty="0" err="1" smtClean="0"/>
              <a:t>Virk.grad</a:t>
            </a:r>
            <a:r>
              <a:rPr lang="nb-NO" altLang="nb-NO" sz="1600" dirty="0" smtClean="0"/>
              <a:t> </a:t>
            </a:r>
            <a:r>
              <a:rPr lang="nb-NO" altLang="nb-NO" sz="1600" dirty="0" err="1" smtClean="0"/>
              <a:t>gj.vinner</a:t>
            </a:r>
            <a:r>
              <a:rPr lang="nb-NO" altLang="nb-NO" sz="1600" dirty="0" smtClean="0"/>
              <a:t>: 70 %</a:t>
            </a:r>
          </a:p>
          <a:p>
            <a:r>
              <a:rPr lang="nb-NO" altLang="nb-NO" sz="1600" dirty="0" err="1" smtClean="0"/>
              <a:t>Tilluftstemperatur</a:t>
            </a:r>
            <a:r>
              <a:rPr lang="nb-NO" altLang="nb-NO" sz="1600" dirty="0" smtClean="0"/>
              <a:t>: 18</a:t>
            </a:r>
            <a:r>
              <a:rPr lang="nb-NO" altLang="nb-NO" sz="1600" dirty="0"/>
              <a:t> °C</a:t>
            </a:r>
            <a:r>
              <a:rPr lang="nb-NO" altLang="nb-NO" sz="1600" dirty="0" smtClean="0"/>
              <a:t>  </a:t>
            </a:r>
          </a:p>
          <a:p>
            <a:r>
              <a:rPr lang="nb-NO" altLang="nb-NO" sz="1600" dirty="0" smtClean="0"/>
              <a:t>Lekkasjetall: 1.5 oms/t</a:t>
            </a:r>
          </a:p>
          <a:p>
            <a:r>
              <a:rPr lang="nb-NO" altLang="nb-NO" sz="1600" dirty="0" err="1" smtClean="0"/>
              <a:t>Utetemp</a:t>
            </a:r>
            <a:r>
              <a:rPr lang="nb-NO" altLang="nb-NO" sz="1600" dirty="0" smtClean="0"/>
              <a:t>: -20 °C</a:t>
            </a:r>
          </a:p>
          <a:p>
            <a:r>
              <a:rPr lang="nb-NO" altLang="nb-NO" sz="1600" dirty="0" err="1" smtClean="0"/>
              <a:t>Innetemp</a:t>
            </a:r>
            <a:r>
              <a:rPr lang="nb-NO" altLang="nb-NO" sz="1600" dirty="0" smtClean="0"/>
              <a:t>: 20 °C</a:t>
            </a:r>
          </a:p>
          <a:p>
            <a:r>
              <a:rPr lang="nb-NO" altLang="nb-NO" sz="1600" dirty="0" smtClean="0"/>
              <a:t>Neglisjerer internlast og sol</a:t>
            </a:r>
          </a:p>
          <a:p>
            <a:endParaRPr lang="nb-NO" altLang="nb-NO" sz="1600" dirty="0" smtClean="0"/>
          </a:p>
        </p:txBody>
      </p:sp>
      <p:graphicFrame>
        <p:nvGraphicFramePr>
          <p:cNvPr id="66574" name="Object 1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659188" y="2860675"/>
          <a:ext cx="4060825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57" name="Equation" r:id="rId3" imgW="2209680" imgH="457200" progId="Equation.3">
                  <p:embed/>
                </p:oleObj>
              </mc:Choice>
              <mc:Fallback>
                <p:oleObj name="Equation" r:id="rId3" imgW="22096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9188" y="2860675"/>
                        <a:ext cx="4060825" cy="83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4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nb-NO" altLang="nb-NO"/>
          </a:p>
        </p:txBody>
      </p:sp>
      <p:sp>
        <p:nvSpPr>
          <p:cNvPr id="2057" name="Rectangle 6"/>
          <p:cNvSpPr>
            <a:spLocks noChangeArrowheads="1"/>
          </p:cNvSpPr>
          <p:nvPr/>
        </p:nvSpPr>
        <p:spPr bwMode="auto">
          <a:xfrm>
            <a:off x="0" y="33067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nb-NO" altLang="nb-NO"/>
          </a:p>
        </p:txBody>
      </p:sp>
      <p:sp>
        <p:nvSpPr>
          <p:cNvPr id="2058" name="Rectangle 7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nb-NO" altLang="nb-NO"/>
          </a:p>
        </p:txBody>
      </p:sp>
      <p:graphicFrame>
        <p:nvGraphicFramePr>
          <p:cNvPr id="66568" name="Object 8"/>
          <p:cNvGraphicFramePr>
            <a:graphicFrameLocks noChangeAspect="1"/>
          </p:cNvGraphicFramePr>
          <p:nvPr/>
        </p:nvGraphicFramePr>
        <p:xfrm>
          <a:off x="3673475" y="1524000"/>
          <a:ext cx="5292725" cy="1236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58" name="Equation" r:id="rId5" imgW="2958840" imgH="685800" progId="Equation.3">
                  <p:embed/>
                </p:oleObj>
              </mc:Choice>
              <mc:Fallback>
                <p:oleObj name="Equation" r:id="rId5" imgW="295884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3475" y="1524000"/>
                        <a:ext cx="5292725" cy="1236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9" name="Rectangle 9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nb-NO" altLang="nb-NO"/>
          </a:p>
        </p:txBody>
      </p:sp>
      <p:sp>
        <p:nvSpPr>
          <p:cNvPr id="2060" name="Rectangle 10"/>
          <p:cNvSpPr>
            <a:spLocks noChangeArrowheads="1"/>
          </p:cNvSpPr>
          <p:nvPr/>
        </p:nvSpPr>
        <p:spPr bwMode="auto">
          <a:xfrm>
            <a:off x="0" y="33067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nb-NO" altLang="nb-NO"/>
          </a:p>
        </p:txBody>
      </p:sp>
      <p:graphicFrame>
        <p:nvGraphicFramePr>
          <p:cNvPr id="66576" name="Object 16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656141335"/>
              </p:ext>
            </p:extLst>
          </p:nvPr>
        </p:nvGraphicFramePr>
        <p:xfrm>
          <a:off x="3921125" y="3921125"/>
          <a:ext cx="4267200" cy="240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59" name="Equation" r:id="rId7" imgW="2933640" imgH="1650960" progId="Equation.3">
                  <p:embed/>
                </p:oleObj>
              </mc:Choice>
              <mc:Fallback>
                <p:oleObj name="Equation" r:id="rId7" imgW="2933640" imgH="1650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125" y="3921125"/>
                        <a:ext cx="4267200" cy="2401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78" name="Text Box 18"/>
          <p:cNvSpPr txBox="1">
            <a:spLocks noChangeArrowheads="1"/>
          </p:cNvSpPr>
          <p:nvPr/>
        </p:nvSpPr>
        <p:spPr bwMode="auto">
          <a:xfrm>
            <a:off x="3703638" y="1020763"/>
            <a:ext cx="2355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b-NO" altLang="nb-NO"/>
              <a:t>Totalt varmebehov:</a:t>
            </a:r>
          </a:p>
        </p:txBody>
      </p:sp>
      <p:sp>
        <p:nvSpPr>
          <p:cNvPr id="66579" name="Text Box 19"/>
          <p:cNvSpPr txBox="1">
            <a:spLocks noChangeArrowheads="1"/>
          </p:cNvSpPr>
          <p:nvPr/>
        </p:nvSpPr>
        <p:spPr bwMode="auto">
          <a:xfrm>
            <a:off x="3684588" y="3354388"/>
            <a:ext cx="24272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b-NO" altLang="nb-NO"/>
              <a:t>Splitta varmebehov:</a:t>
            </a:r>
          </a:p>
        </p:txBody>
      </p:sp>
      <p:pic>
        <p:nvPicPr>
          <p:cNvPr id="2063" name="Picture 20" descr="ølsbundt 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0"/>
            <a:ext cx="90011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244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6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6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6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8" grpId="0"/>
      <p:bldP spid="6657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719AEB7-6121-4EFB-B520-E9D303C7D7C0}" type="slidenum">
              <a:rPr lang="en-US" altLang="nb-NO" sz="1000" smtClean="0"/>
              <a:pPr/>
              <a:t>7</a:t>
            </a:fld>
            <a:endParaRPr lang="en-US" altLang="nb-NO" sz="1400" smtClean="0">
              <a:latin typeface="Times New Roman" pitchFamily="18" charset="0"/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5" y="179388"/>
            <a:ext cx="4810737" cy="914400"/>
          </a:xfrm>
        </p:spPr>
        <p:txBody>
          <a:bodyPr/>
          <a:lstStyle/>
          <a:p>
            <a:r>
              <a:rPr lang="nb-NO" altLang="nb-NO" sz="3200" dirty="0" smtClean="0"/>
              <a:t>Dynamisk varmebalanse</a:t>
            </a:r>
            <a:endParaRPr lang="en-US" altLang="nb-NO" sz="3200" dirty="0" smtClean="0"/>
          </a:p>
        </p:txBody>
      </p:sp>
      <p:pic>
        <p:nvPicPr>
          <p:cNvPr id="65539" name="Picture 3" descr="Varmebalan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4" r="3726" b="16905"/>
          <a:stretch>
            <a:fillRect/>
          </a:stretch>
        </p:blipFill>
        <p:spPr bwMode="auto">
          <a:xfrm>
            <a:off x="4016375" y="865188"/>
            <a:ext cx="4724400" cy="387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5684838" y="3706813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b-NO" altLang="nb-NO" sz="1600" b="1"/>
              <a:t>C</a:t>
            </a:r>
          </a:p>
        </p:txBody>
      </p:sp>
      <p:sp>
        <p:nvSpPr>
          <p:cNvPr id="65547" name="Line 11"/>
          <p:cNvSpPr>
            <a:spLocks noChangeShapeType="1"/>
          </p:cNvSpPr>
          <p:nvPr/>
        </p:nvSpPr>
        <p:spPr bwMode="auto">
          <a:xfrm flipV="1">
            <a:off x="5613400" y="3963988"/>
            <a:ext cx="187325" cy="414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65548" name="Rectangle 12"/>
          <p:cNvSpPr>
            <a:spLocks noChangeArrowheads="1"/>
          </p:cNvSpPr>
          <p:nvPr/>
        </p:nvSpPr>
        <p:spPr bwMode="auto">
          <a:xfrm>
            <a:off x="3983038" y="2617788"/>
            <a:ext cx="488950" cy="88900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nb-NO" altLang="nb-NO"/>
          </a:p>
        </p:txBody>
      </p:sp>
      <p:sp>
        <p:nvSpPr>
          <p:cNvPr id="3081" name="Line 13"/>
          <p:cNvSpPr>
            <a:spLocks noChangeShapeType="1"/>
          </p:cNvSpPr>
          <p:nvPr/>
        </p:nvSpPr>
        <p:spPr bwMode="auto">
          <a:xfrm>
            <a:off x="4672013" y="2668588"/>
            <a:ext cx="438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3082" name="Text Box 14"/>
          <p:cNvSpPr txBox="1">
            <a:spLocks noChangeArrowheads="1"/>
          </p:cNvSpPr>
          <p:nvPr/>
        </p:nvSpPr>
        <p:spPr bwMode="auto">
          <a:xfrm>
            <a:off x="4313238" y="2736850"/>
            <a:ext cx="1295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b-NO" altLang="nb-NO" sz="1600"/>
              <a:t>      V” , Ts   </a:t>
            </a:r>
          </a:p>
        </p:txBody>
      </p:sp>
      <p:sp>
        <p:nvSpPr>
          <p:cNvPr id="65551" name="Text Box 15"/>
          <p:cNvSpPr txBox="1">
            <a:spLocks noChangeArrowheads="1"/>
          </p:cNvSpPr>
          <p:nvPr/>
        </p:nvSpPr>
        <p:spPr bwMode="auto">
          <a:xfrm>
            <a:off x="4764088" y="2452688"/>
            <a:ext cx="268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b-NO" altLang="nb-NO" sz="2400" b="1"/>
              <a:t>.</a:t>
            </a:r>
          </a:p>
        </p:txBody>
      </p:sp>
      <p:pic>
        <p:nvPicPr>
          <p:cNvPr id="3084" name="Picture 16" descr="Bilder Bregenz 0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0"/>
            <a:ext cx="112395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0695121"/>
              </p:ext>
            </p:extLst>
          </p:nvPr>
        </p:nvGraphicFramePr>
        <p:xfrm>
          <a:off x="223890" y="1754800"/>
          <a:ext cx="4089348" cy="4418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5" name="Equation" r:id="rId5" imgW="3314520" imgH="3581280" progId="Equation.3">
                  <p:embed/>
                </p:oleObj>
              </mc:Choice>
              <mc:Fallback>
                <p:oleObj name="Equation" r:id="rId5" imgW="3314520" imgH="35812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90" y="1754800"/>
                        <a:ext cx="4089348" cy="44183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64603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5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5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/>
      <p:bldP spid="65547" grpId="0" animBg="1"/>
      <p:bldP spid="65548" grpId="0" animBg="1"/>
      <p:bldP spid="655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C991F-597E-417B-9CFD-B624E156C209}" type="slidenum">
              <a:rPr lang="en-US" altLang="nb-NO"/>
              <a:pPr/>
              <a:t>8</a:t>
            </a:fld>
            <a:endParaRPr lang="en-US" altLang="nb-NO" sz="1400">
              <a:latin typeface="Times New Roman" pitchFamily="18" charset="0"/>
            </a:endParaRP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2202" y="328613"/>
            <a:ext cx="7838635" cy="914400"/>
          </a:xfrm>
        </p:spPr>
        <p:txBody>
          <a:bodyPr/>
          <a:lstStyle/>
          <a:p>
            <a:r>
              <a:rPr lang="nb-NO" altLang="nb-NO" sz="2400" dirty="0"/>
              <a:t>Eksempel dynamisk </a:t>
            </a:r>
            <a:r>
              <a:rPr lang="nb-NO" altLang="nb-NO" sz="2400" dirty="0" smtClean="0"/>
              <a:t>beregning,    temperaturforhold </a:t>
            </a:r>
            <a:r>
              <a:rPr lang="nb-NO" altLang="nb-NO" sz="2400" dirty="0"/>
              <a:t>sommer</a:t>
            </a:r>
            <a:endParaRPr lang="en-US" altLang="nb-NO" sz="2400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35075"/>
            <a:ext cx="4143375" cy="48704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nb-NO" altLang="nb-NO" sz="1600" dirty="0"/>
              <a:t>Samme 10 m² kontorrom</a:t>
            </a:r>
          </a:p>
          <a:p>
            <a:pPr>
              <a:lnSpc>
                <a:spcPct val="90000"/>
              </a:lnSpc>
            </a:pPr>
            <a:r>
              <a:rPr lang="nb-NO" altLang="nb-NO" sz="1600" dirty="0"/>
              <a:t>Varmekapasitet: </a:t>
            </a:r>
          </a:p>
          <a:p>
            <a:pPr lvl="1">
              <a:lnSpc>
                <a:spcPct val="90000"/>
              </a:lnSpc>
            </a:pPr>
            <a:r>
              <a:rPr lang="nb-NO" altLang="nb-NO" sz="1400" dirty="0" err="1"/>
              <a:t>C”vegg</a:t>
            </a:r>
            <a:r>
              <a:rPr lang="nb-NO" altLang="nb-NO" sz="1400" dirty="0"/>
              <a:t> = 3 </a:t>
            </a:r>
            <a:r>
              <a:rPr lang="nb-NO" altLang="nb-NO" sz="1400" dirty="0" err="1"/>
              <a:t>Wh</a:t>
            </a:r>
            <a:r>
              <a:rPr lang="nb-NO" altLang="nb-NO" sz="1400" dirty="0"/>
              <a:t>/m²K (43 m²</a:t>
            </a:r>
            <a:r>
              <a:rPr lang="nb-NO" altLang="nb-NO" sz="1400" dirty="0" smtClean="0"/>
              <a:t>), </a:t>
            </a:r>
            <a:endParaRPr lang="nb-NO" altLang="nb-NO" sz="1400" dirty="0"/>
          </a:p>
          <a:p>
            <a:pPr lvl="1">
              <a:lnSpc>
                <a:spcPct val="90000"/>
              </a:lnSpc>
            </a:pPr>
            <a:r>
              <a:rPr lang="nb-NO" altLang="nb-NO" sz="1400" dirty="0" err="1"/>
              <a:t>C”gulv</a:t>
            </a:r>
            <a:r>
              <a:rPr lang="nb-NO" altLang="nb-NO" sz="1400" dirty="0"/>
              <a:t> = 41 </a:t>
            </a:r>
            <a:r>
              <a:rPr lang="nb-NO" altLang="nb-NO" sz="1400" dirty="0" err="1"/>
              <a:t>Wh</a:t>
            </a:r>
            <a:r>
              <a:rPr lang="nb-NO" altLang="nb-NO" sz="1400" dirty="0"/>
              <a:t>/m²K (10 m²</a:t>
            </a:r>
            <a:r>
              <a:rPr lang="nb-NO" altLang="nb-NO" sz="1400" dirty="0" smtClean="0"/>
              <a:t>)</a:t>
            </a:r>
            <a:endParaRPr lang="nb-NO" altLang="nb-NO" sz="1400" dirty="0"/>
          </a:p>
          <a:p>
            <a:pPr lvl="1">
              <a:lnSpc>
                <a:spcPct val="90000"/>
              </a:lnSpc>
            </a:pPr>
            <a:r>
              <a:rPr lang="nb-NO" altLang="nb-NO" sz="1400" dirty="0" err="1"/>
              <a:t>C”tak</a:t>
            </a:r>
            <a:r>
              <a:rPr lang="nb-NO" altLang="nb-NO" sz="1400" dirty="0"/>
              <a:t> = 63 </a:t>
            </a:r>
            <a:r>
              <a:rPr lang="nb-NO" altLang="nb-NO" sz="1400" dirty="0" err="1"/>
              <a:t>Wh</a:t>
            </a:r>
            <a:r>
              <a:rPr lang="nb-NO" altLang="nb-NO" sz="1400" dirty="0"/>
              <a:t>/m²K (10 m²) </a:t>
            </a:r>
          </a:p>
          <a:p>
            <a:pPr>
              <a:lnSpc>
                <a:spcPct val="90000"/>
              </a:lnSpc>
            </a:pPr>
            <a:r>
              <a:rPr lang="nb-NO" altLang="nb-NO" sz="1600" dirty="0"/>
              <a:t>Temperatur kl. 08.00: 20 °C </a:t>
            </a:r>
          </a:p>
          <a:p>
            <a:pPr>
              <a:lnSpc>
                <a:spcPct val="90000"/>
              </a:lnSpc>
            </a:pPr>
            <a:r>
              <a:rPr lang="nb-NO" altLang="nb-NO" sz="1600" dirty="0" err="1"/>
              <a:t>Tilluftstemp</a:t>
            </a:r>
            <a:r>
              <a:rPr lang="nb-NO" altLang="nb-NO" sz="1600" dirty="0"/>
              <a:t>: 18 °C</a:t>
            </a:r>
          </a:p>
          <a:p>
            <a:pPr>
              <a:lnSpc>
                <a:spcPct val="90000"/>
              </a:lnSpc>
            </a:pPr>
            <a:r>
              <a:rPr lang="nb-NO" altLang="nb-NO" sz="1600" dirty="0"/>
              <a:t>Solfluks vindu (sør): 300 W/m²,        snitt 08-16</a:t>
            </a:r>
          </a:p>
          <a:p>
            <a:pPr>
              <a:lnSpc>
                <a:spcPct val="90000"/>
              </a:lnSpc>
            </a:pPr>
            <a:r>
              <a:rPr lang="nb-NO" altLang="nb-NO" sz="1600" dirty="0"/>
              <a:t>Vindu: </a:t>
            </a:r>
          </a:p>
          <a:p>
            <a:pPr lvl="1">
              <a:lnSpc>
                <a:spcPct val="90000"/>
              </a:lnSpc>
            </a:pPr>
            <a:r>
              <a:rPr lang="nb-NO" altLang="nb-NO" sz="1400" dirty="0"/>
              <a:t>Solfaktor: 0.25</a:t>
            </a:r>
          </a:p>
          <a:p>
            <a:pPr lvl="1">
              <a:lnSpc>
                <a:spcPct val="90000"/>
              </a:lnSpc>
            </a:pPr>
            <a:r>
              <a:rPr lang="nb-NO" altLang="nb-NO" sz="1400" dirty="0"/>
              <a:t>Karmfaktor: 0.20</a:t>
            </a:r>
          </a:p>
          <a:p>
            <a:pPr lvl="1">
              <a:lnSpc>
                <a:spcPct val="90000"/>
              </a:lnSpc>
            </a:pPr>
            <a:r>
              <a:rPr lang="nb-NO" altLang="nb-NO" sz="1400" dirty="0"/>
              <a:t>Faktor horisont: 0.8 </a:t>
            </a:r>
          </a:p>
          <a:p>
            <a:pPr>
              <a:lnSpc>
                <a:spcPct val="90000"/>
              </a:lnSpc>
            </a:pPr>
            <a:r>
              <a:rPr lang="nb-NO" altLang="nb-NO" sz="1600" dirty="0" err="1"/>
              <a:t>Utetemp</a:t>
            </a:r>
            <a:r>
              <a:rPr lang="nb-NO" altLang="nb-NO" sz="1600" dirty="0"/>
              <a:t>: + 20 °C</a:t>
            </a:r>
          </a:p>
          <a:p>
            <a:pPr>
              <a:lnSpc>
                <a:spcPct val="90000"/>
              </a:lnSpc>
            </a:pPr>
            <a:r>
              <a:rPr lang="nb-NO" altLang="nb-NO" sz="1600" dirty="0" err="1"/>
              <a:t>Innetemp</a:t>
            </a:r>
            <a:r>
              <a:rPr lang="nb-NO" altLang="nb-NO" sz="1600" dirty="0"/>
              <a:t>: 20 °C</a:t>
            </a:r>
          </a:p>
          <a:p>
            <a:pPr>
              <a:lnSpc>
                <a:spcPct val="90000"/>
              </a:lnSpc>
            </a:pPr>
            <a:r>
              <a:rPr lang="nb-NO" altLang="nb-NO" sz="1600" dirty="0"/>
              <a:t>Internlast: </a:t>
            </a:r>
          </a:p>
          <a:p>
            <a:pPr lvl="1">
              <a:lnSpc>
                <a:spcPct val="90000"/>
              </a:lnSpc>
            </a:pPr>
            <a:r>
              <a:rPr lang="nb-NO" altLang="nb-NO" sz="1400" dirty="0"/>
              <a:t>Lys: 8 W/m² (08-16)</a:t>
            </a:r>
          </a:p>
          <a:p>
            <a:pPr lvl="1">
              <a:lnSpc>
                <a:spcPct val="90000"/>
              </a:lnSpc>
            </a:pPr>
            <a:r>
              <a:rPr lang="nb-NO" altLang="nb-NO" sz="1400" dirty="0"/>
              <a:t>Utstyr: 10 W/m² (08-16)</a:t>
            </a:r>
          </a:p>
          <a:p>
            <a:pPr lvl="1">
              <a:lnSpc>
                <a:spcPct val="90000"/>
              </a:lnSpc>
            </a:pPr>
            <a:r>
              <a:rPr lang="nb-NO" altLang="nb-NO" sz="1400" dirty="0"/>
              <a:t>Personer: 9 W/m² (08-16) </a:t>
            </a:r>
          </a:p>
          <a:p>
            <a:pPr>
              <a:lnSpc>
                <a:spcPct val="90000"/>
              </a:lnSpc>
            </a:pPr>
            <a:endParaRPr lang="nb-NO" altLang="nb-NO" sz="1600" dirty="0"/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nb-NO"/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0" y="3306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nb-NO"/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nb-NO"/>
          </a:p>
        </p:txBody>
      </p:sp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nb-NO"/>
          </a:p>
        </p:txBody>
      </p:sp>
      <p:sp>
        <p:nvSpPr>
          <p:cNvPr id="69642" name="Rectangle 10"/>
          <p:cNvSpPr>
            <a:spLocks noChangeArrowheads="1"/>
          </p:cNvSpPr>
          <p:nvPr/>
        </p:nvSpPr>
        <p:spPr bwMode="auto">
          <a:xfrm>
            <a:off x="0" y="3306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nb-NO"/>
          </a:p>
        </p:txBody>
      </p:sp>
      <p:graphicFrame>
        <p:nvGraphicFramePr>
          <p:cNvPr id="69648" name="Object 1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07711129"/>
              </p:ext>
            </p:extLst>
          </p:nvPr>
        </p:nvGraphicFramePr>
        <p:xfrm>
          <a:off x="3646488" y="1806575"/>
          <a:ext cx="5175250" cy="375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3" name="Equation" r:id="rId3" imgW="3429000" imgH="2489040" progId="Equation.3">
                  <p:embed/>
                </p:oleObj>
              </mc:Choice>
              <mc:Fallback>
                <p:oleObj name="Equation" r:id="rId3" imgW="3429000" imgH="248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6488" y="1806575"/>
                        <a:ext cx="5175250" cy="3757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9651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838" y="0"/>
            <a:ext cx="1173162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261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89E95-0A6D-4599-B73B-B9B13BA58FDE}" type="slidenum">
              <a:rPr lang="en-US" altLang="nb-NO"/>
              <a:pPr/>
              <a:t>9</a:t>
            </a:fld>
            <a:endParaRPr lang="en-US" altLang="nb-NO" sz="1400">
              <a:latin typeface="Times New Roman" pitchFamily="18" charset="0"/>
            </a:endParaRPr>
          </a:p>
        </p:txBody>
      </p:sp>
      <p:sp>
        <p:nvSpPr>
          <p:cNvPr id="71697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b-NO" altLang="nb-NO"/>
          </a:p>
        </p:txBody>
      </p:sp>
      <p:graphicFrame>
        <p:nvGraphicFramePr>
          <p:cNvPr id="71693" name="Object 13"/>
          <p:cNvGraphicFramePr>
            <a:graphicFrameLocks noGrp="1" noChangeAspect="1"/>
          </p:cNvGraphicFramePr>
          <p:nvPr>
            <p:ph sz="half" idx="1"/>
          </p:nvPr>
        </p:nvGraphicFramePr>
        <p:xfrm>
          <a:off x="993775" y="179388"/>
          <a:ext cx="6075363" cy="330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2" name="Chart" r:id="rId3" imgW="4895850" imgH="2667000" progId="Excel.Chart.8">
                  <p:embed/>
                </p:oleObj>
              </mc:Choice>
              <mc:Fallback>
                <p:oleObj name="Chart" r:id="rId3" imgW="4895850" imgH="266700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179388"/>
                        <a:ext cx="6075363" cy="3309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chemeClr val="accent2"/>
                                </a:gs>
                                <a:gs pos="100000">
                                  <a:schemeClr val="bg1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690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525" y="0"/>
            <a:ext cx="1133475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1696" name="Object 16"/>
          <p:cNvGraphicFramePr>
            <a:graphicFrameLocks noGrp="1" noChangeAspect="1"/>
          </p:cNvGraphicFramePr>
          <p:nvPr>
            <p:ph sz="half" idx="2"/>
          </p:nvPr>
        </p:nvGraphicFramePr>
        <p:xfrm>
          <a:off x="995363" y="3525838"/>
          <a:ext cx="6062662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3" name="Chart" r:id="rId6" imgW="5867400" imgH="2876550" progId="Excel.Chart.8">
                  <p:embed/>
                </p:oleObj>
              </mc:Choice>
              <mc:Fallback>
                <p:oleObj name="Chart" r:id="rId6" imgW="5867400" imgH="287655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5363" y="3525838"/>
                        <a:ext cx="6062662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chemeClr val="accent2"/>
                                </a:gs>
                                <a:gs pos="100000">
                                  <a:schemeClr val="bg1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46477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lstøtende">
  <a:themeElements>
    <a:clrScheme name="Tilstøtende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ilstøtend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Skanska white green</Template>
  <TotalTime>23381</TotalTime>
  <Words>952</Words>
  <Application>Microsoft Office PowerPoint</Application>
  <PresentationFormat>Skjermfremvisning (4:3)</PresentationFormat>
  <Paragraphs>233</Paragraphs>
  <Slides>30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Innebygde OLE-servere</vt:lpstr>
      </vt:variant>
      <vt:variant>
        <vt:i4>3</vt:i4>
      </vt:variant>
      <vt:variant>
        <vt:lpstr>Lysbildetitler</vt:lpstr>
      </vt:variant>
      <vt:variant>
        <vt:i4>30</vt:i4>
      </vt:variant>
    </vt:vector>
  </HeadingPairs>
  <TitlesOfParts>
    <vt:vector size="34" baseType="lpstr">
      <vt:lpstr>Tilstøtende</vt:lpstr>
      <vt:lpstr>Equation</vt:lpstr>
      <vt:lpstr>Chart</vt:lpstr>
      <vt:lpstr>Document</vt:lpstr>
      <vt:lpstr>KURS I SIMIEN 5.5  - YRKESBYGG&amp;BOLIGER</vt:lpstr>
      <vt:lpstr>PROGRAM</vt:lpstr>
      <vt:lpstr>Energiberegningsmetoder</vt:lpstr>
      <vt:lpstr>Energiberegningsprogram brukt i Norge</vt:lpstr>
      <vt:lpstr>Stasjonær varmebalanse for et rom/bygg</vt:lpstr>
      <vt:lpstr>Eksempel stasjonær beregning,  oppvarmingsbehov cellekontor</vt:lpstr>
      <vt:lpstr>Dynamisk varmebalanse</vt:lpstr>
      <vt:lpstr>Eksempel dynamisk beregning,    temperaturforhold sommer</vt:lpstr>
      <vt:lpstr>PowerPoint-presentasjon</vt:lpstr>
      <vt:lpstr>Håndberegningscase: Klasserom</vt:lpstr>
      <vt:lpstr>Oppgave klasserom </vt:lpstr>
      <vt:lpstr>NS3031, TEK10,  EMS  og  NS3701  </vt:lpstr>
      <vt:lpstr>PowerPoint-presentasjon</vt:lpstr>
      <vt:lpstr>Varmetapstall og varmetapsbudsjett</vt:lpstr>
      <vt:lpstr>Netto energibudsjett</vt:lpstr>
      <vt:lpstr>Levert energi</vt:lpstr>
      <vt:lpstr>CO2-utslipp, primærenergi, energikost</vt:lpstr>
      <vt:lpstr>Mange normative og informative tillegg</vt:lpstr>
      <vt:lpstr>Norske passivhusstandarder: NS 3701 &amp; NS3700</vt:lpstr>
      <vt:lpstr>Krav NS3701 Yrkesbygg</vt:lpstr>
      <vt:lpstr>Krav NS3700</vt:lpstr>
      <vt:lpstr>Kort om soning – og energi vs. effektbehovs&amp;inneklimavurderinger</vt:lpstr>
      <vt:lpstr>Kort om soning – og energi vs. effektbehovs&amp;inneklimavurderinger</vt:lpstr>
      <vt:lpstr>Kort om soning – og energi vs. effektbehovs&amp;inneklimavurderinger</vt:lpstr>
      <vt:lpstr>Marienlyst school – key information</vt:lpstr>
      <vt:lpstr>Comparison measured – simulated energy use </vt:lpstr>
      <vt:lpstr>Thermal- and electric demand/measured</vt:lpstr>
      <vt:lpstr>Space heating: 2009 - 2012</vt:lpstr>
      <vt:lpstr>Kort om TEK15</vt:lpstr>
      <vt:lpstr>NS3031:2015 &amp; SIMIEN 6.0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Lisø, Kim Robert</dc:creator>
  <cp:lastModifiedBy>Dokka, Tor Helge</cp:lastModifiedBy>
  <cp:revision>542</cp:revision>
  <cp:lastPrinted>2014-06-18T05:02:03Z</cp:lastPrinted>
  <dcterms:created xsi:type="dcterms:W3CDTF">2012-03-27T06:48:31Z</dcterms:created>
  <dcterms:modified xsi:type="dcterms:W3CDTF">2015-03-18T12:18:47Z</dcterms:modified>
</cp:coreProperties>
</file>