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</p:sldMasterIdLst>
  <p:notesMasterIdLst>
    <p:notesMasterId r:id="rId8"/>
  </p:notesMasterIdLst>
  <p:handoutMasterIdLst>
    <p:handoutMasterId r:id="rId9"/>
  </p:handoutMasterIdLst>
  <p:sldIdLst>
    <p:sldId id="412" r:id="rId2"/>
    <p:sldId id="413" r:id="rId3"/>
    <p:sldId id="416" r:id="rId4"/>
    <p:sldId id="418" r:id="rId5"/>
    <p:sldId id="419" r:id="rId6"/>
    <p:sldId id="420" r:id="rId7"/>
  </p:sldIdLst>
  <p:sldSz cx="9144000" cy="6858000" type="screen4x3"/>
  <p:notesSz cx="7099300" cy="10234613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ngor-Jensen, Ole" initials="OMJ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BD0"/>
    <a:srgbClr val="000000"/>
    <a:srgbClr val="D2D600"/>
    <a:srgbClr val="FBFB00"/>
    <a:srgbClr val="FFFFFF"/>
    <a:srgbClr val="FFD600"/>
    <a:srgbClr val="92BD11"/>
    <a:srgbClr val="62BEE7"/>
    <a:srgbClr val="CEEA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6" autoAdjust="0"/>
    <p:restoredTop sz="96291" autoAdjust="0"/>
  </p:normalViewPr>
  <p:slideViewPr>
    <p:cSldViewPr snapToGrid="0">
      <p:cViewPr varScale="1">
        <p:scale>
          <a:sx n="123" d="100"/>
          <a:sy n="123" d="100"/>
        </p:scale>
        <p:origin x="1843" y="10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6871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0738" y="0"/>
            <a:ext cx="3076870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7D1506B-5AE1-4548-A197-BD4F9DE2B148}" type="datetime1">
              <a:rPr lang="sv-SE"/>
              <a:pPr/>
              <a:t>2018-11-06</a:t>
            </a:fld>
            <a:endParaRPr lang="sv-SE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0736"/>
            <a:ext cx="3076871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0738" y="9720736"/>
            <a:ext cx="3076870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2A69894-7DF0-45EB-8BF7-CDCDBF69C87C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9826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6871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0738" y="0"/>
            <a:ext cx="3076870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0864487-FCBC-41DD-B2E5-B8F210F25663}" type="datetime1">
              <a:rPr lang="sv-SE"/>
              <a:pPr/>
              <a:t>2018-11-06</a:t>
            </a:fld>
            <a:endParaRPr lang="sv-S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438" y="4861194"/>
            <a:ext cx="5678425" cy="4605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0736"/>
            <a:ext cx="3076871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0738" y="9720736"/>
            <a:ext cx="3076870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36405AB-6765-4E40-AE9D-967FF56FA0EE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38296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nb-NO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68582" indent="-29560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82434" indent="-23648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55407" indent="-23648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128380" indent="-23648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601354" indent="-2364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3074327" indent="-2364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547301" indent="-2364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4020274" indent="-2364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04B0DA7C-4B31-4CA6-967F-B6CC462B0501}" type="slidenum">
              <a:rPr lang="en-US" altLang="nb-NO" smtClean="0"/>
              <a:pPr>
                <a:spcBef>
                  <a:spcPct val="0"/>
                </a:spcBef>
              </a:pPr>
              <a:t>1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58069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nb-NO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68582" indent="-29560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82434" indent="-23648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55407" indent="-23648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128380" indent="-23648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601354" indent="-2364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3074327" indent="-2364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547301" indent="-2364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4020274" indent="-2364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E36ED47-A65A-4CBD-AC39-3CD5A454E074}" type="slidenum">
              <a:rPr lang="en-US" altLang="nb-NO" smtClean="0"/>
              <a:pPr>
                <a:spcBef>
                  <a:spcPct val="0"/>
                </a:spcBef>
              </a:pPr>
              <a:t>2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601709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3044681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3532704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4025968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3026585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9201587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67720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3574857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1887598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9485938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8765106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5755082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5574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ransition spd="slow">
    <p:wipe/>
  </p:transition>
  <p:timing>
    <p:tnLst>
      <p:par>
        <p:cTn id="1" dur="indefinite" restart="never" nodeType="tmRoot"/>
      </p:par>
    </p:tnLst>
  </p:timing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50" name="Straight Connector 18"/>
          <p:cNvCxnSpPr>
            <a:cxnSpLocks noChangeShapeType="1"/>
          </p:cNvCxnSpPr>
          <p:nvPr/>
        </p:nvCxnSpPr>
        <p:spPr bwMode="auto">
          <a:xfrm>
            <a:off x="0" y="0"/>
            <a:ext cx="914400" cy="0"/>
          </a:xfrm>
          <a:prstGeom prst="line">
            <a:avLst/>
          </a:prstGeom>
          <a:noFill/>
          <a:ln w="0" algn="ctr">
            <a:solidFill>
              <a:srgbClr val="FB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1" name="Straight Connector 9"/>
          <p:cNvCxnSpPr>
            <a:cxnSpLocks noChangeShapeType="1"/>
          </p:cNvCxnSpPr>
          <p:nvPr/>
        </p:nvCxnSpPr>
        <p:spPr bwMode="auto">
          <a:xfrm>
            <a:off x="0" y="0"/>
            <a:ext cx="457200" cy="0"/>
          </a:xfrm>
          <a:prstGeom prst="line">
            <a:avLst/>
          </a:prstGeom>
          <a:noFill/>
          <a:ln w="0" algn="ctr">
            <a:solidFill>
              <a:srgbClr val="FE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006" y="520445"/>
            <a:ext cx="8561388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n-GB" altLang="nb-NO" sz="4000" dirty="0" err="1"/>
              <a:t>Øvingsoppgave</a:t>
            </a:r>
            <a:r>
              <a:rPr lang="en-GB" altLang="nb-NO" sz="4000" dirty="0"/>
              <a:t> </a:t>
            </a:r>
            <a:br>
              <a:rPr lang="en-GB" altLang="nb-NO" sz="4000" dirty="0"/>
            </a:br>
            <a:r>
              <a:rPr lang="en-GB" altLang="nb-NO" sz="4000" dirty="0" err="1" smtClean="0"/>
              <a:t>barnehage</a:t>
            </a:r>
            <a:r>
              <a:rPr lang="en-GB" altLang="nb-NO" sz="4000" dirty="0" smtClean="0"/>
              <a:t> </a:t>
            </a:r>
            <a:r>
              <a:rPr lang="en-GB" altLang="nb-NO" sz="4000" dirty="0"/>
              <a:t/>
            </a:r>
            <a:br>
              <a:rPr lang="en-GB" altLang="nb-NO" sz="4000" dirty="0"/>
            </a:br>
            <a:r>
              <a:rPr lang="en-GB" altLang="nb-NO" sz="4000" dirty="0"/>
              <a:t> </a:t>
            </a:r>
            <a:endParaRPr lang="nb-NO" altLang="nb-NO" sz="4000" dirty="0"/>
          </a:p>
        </p:txBody>
      </p:sp>
      <p:sp>
        <p:nvSpPr>
          <p:cNvPr id="205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SzPct val="9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SzPct val="7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SzPct val="75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6FE4662-6899-4BC8-8BBC-7D97A21EAA61}" type="slidenum">
              <a:rPr lang="en-US" altLang="nb-NO" sz="1000" smtClean="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nb-NO" sz="1400">
              <a:latin typeface="Times New Roman" pitchFamily="18" charset="0"/>
            </a:endParaRPr>
          </a:p>
        </p:txBody>
      </p:sp>
      <p:cxnSp>
        <p:nvCxnSpPr>
          <p:cNvPr id="2053" name="Straight Connector 10"/>
          <p:cNvCxnSpPr>
            <a:cxnSpLocks noChangeShapeType="1"/>
          </p:cNvCxnSpPr>
          <p:nvPr/>
        </p:nvCxnSpPr>
        <p:spPr bwMode="auto">
          <a:xfrm>
            <a:off x="0" y="0"/>
            <a:ext cx="457200" cy="0"/>
          </a:xfrm>
          <a:prstGeom prst="line">
            <a:avLst/>
          </a:prstGeom>
          <a:noFill/>
          <a:ln w="0" algn="ctr">
            <a:solidFill>
              <a:srgbClr val="FE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5" name="Straight Connector 11"/>
          <p:cNvCxnSpPr>
            <a:cxnSpLocks noChangeShapeType="1"/>
          </p:cNvCxnSpPr>
          <p:nvPr/>
        </p:nvCxnSpPr>
        <p:spPr bwMode="auto">
          <a:xfrm>
            <a:off x="0" y="0"/>
            <a:ext cx="457200" cy="0"/>
          </a:xfrm>
          <a:prstGeom prst="line">
            <a:avLst/>
          </a:prstGeom>
          <a:noFill/>
          <a:ln w="0" algn="ctr">
            <a:solidFill>
              <a:srgbClr val="FE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7" name="Straight Connector 12"/>
          <p:cNvCxnSpPr>
            <a:cxnSpLocks noChangeShapeType="1"/>
          </p:cNvCxnSpPr>
          <p:nvPr/>
        </p:nvCxnSpPr>
        <p:spPr bwMode="auto">
          <a:xfrm>
            <a:off x="0" y="0"/>
            <a:ext cx="457200" cy="0"/>
          </a:xfrm>
          <a:prstGeom prst="line">
            <a:avLst/>
          </a:prstGeom>
          <a:noFill/>
          <a:ln w="0" algn="ctr">
            <a:solidFill>
              <a:srgbClr val="FE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8" name="Straight Connector 13"/>
          <p:cNvCxnSpPr>
            <a:cxnSpLocks noChangeShapeType="1"/>
          </p:cNvCxnSpPr>
          <p:nvPr/>
        </p:nvCxnSpPr>
        <p:spPr bwMode="auto">
          <a:xfrm>
            <a:off x="0" y="0"/>
            <a:ext cx="457200" cy="0"/>
          </a:xfrm>
          <a:prstGeom prst="line">
            <a:avLst/>
          </a:prstGeom>
          <a:noFill/>
          <a:ln w="0" algn="ctr">
            <a:solidFill>
              <a:srgbClr val="FE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9" name="Straight Connector 14"/>
          <p:cNvCxnSpPr>
            <a:cxnSpLocks noChangeShapeType="1"/>
          </p:cNvCxnSpPr>
          <p:nvPr/>
        </p:nvCxnSpPr>
        <p:spPr bwMode="auto">
          <a:xfrm>
            <a:off x="0" y="0"/>
            <a:ext cx="457200" cy="0"/>
          </a:xfrm>
          <a:prstGeom prst="line">
            <a:avLst/>
          </a:prstGeom>
          <a:noFill/>
          <a:ln w="0" algn="ctr">
            <a:solidFill>
              <a:srgbClr val="FE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61" name="Straight Connector 15"/>
          <p:cNvCxnSpPr>
            <a:cxnSpLocks noChangeShapeType="1"/>
          </p:cNvCxnSpPr>
          <p:nvPr/>
        </p:nvCxnSpPr>
        <p:spPr bwMode="auto">
          <a:xfrm>
            <a:off x="0" y="0"/>
            <a:ext cx="457200" cy="0"/>
          </a:xfrm>
          <a:prstGeom prst="line">
            <a:avLst/>
          </a:prstGeom>
          <a:noFill/>
          <a:ln w="0" algn="ctr">
            <a:solidFill>
              <a:srgbClr val="FE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63" name="Straight Connector 16"/>
          <p:cNvCxnSpPr>
            <a:cxnSpLocks noChangeShapeType="1"/>
          </p:cNvCxnSpPr>
          <p:nvPr/>
        </p:nvCxnSpPr>
        <p:spPr bwMode="auto">
          <a:xfrm>
            <a:off x="0" y="0"/>
            <a:ext cx="457200" cy="0"/>
          </a:xfrm>
          <a:prstGeom prst="line">
            <a:avLst/>
          </a:prstGeom>
          <a:noFill/>
          <a:ln w="0" algn="ctr">
            <a:solidFill>
              <a:srgbClr val="FE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65" name="Straight Connector 17"/>
          <p:cNvCxnSpPr>
            <a:cxnSpLocks noChangeShapeType="1"/>
          </p:cNvCxnSpPr>
          <p:nvPr/>
        </p:nvCxnSpPr>
        <p:spPr bwMode="auto">
          <a:xfrm>
            <a:off x="0" y="0"/>
            <a:ext cx="0" cy="457200"/>
          </a:xfrm>
          <a:prstGeom prst="line">
            <a:avLst/>
          </a:prstGeom>
          <a:noFill/>
          <a:ln w="0" algn="ctr">
            <a:solidFill>
              <a:srgbClr val="FD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22" y="1864364"/>
            <a:ext cx="7402128" cy="366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66438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74" name="Straight Connector 10"/>
          <p:cNvCxnSpPr>
            <a:cxnSpLocks noChangeShapeType="1"/>
          </p:cNvCxnSpPr>
          <p:nvPr/>
        </p:nvCxnSpPr>
        <p:spPr bwMode="auto">
          <a:xfrm>
            <a:off x="0" y="0"/>
            <a:ext cx="914400" cy="0"/>
          </a:xfrm>
          <a:prstGeom prst="line">
            <a:avLst/>
          </a:prstGeom>
          <a:noFill/>
          <a:ln w="0" algn="ctr">
            <a:solidFill>
              <a:srgbClr val="FB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5" name="Straight Connector 5"/>
          <p:cNvCxnSpPr>
            <a:cxnSpLocks noChangeShapeType="1"/>
          </p:cNvCxnSpPr>
          <p:nvPr/>
        </p:nvCxnSpPr>
        <p:spPr bwMode="auto">
          <a:xfrm>
            <a:off x="0" y="0"/>
            <a:ext cx="457200" cy="0"/>
          </a:xfrm>
          <a:prstGeom prst="line">
            <a:avLst/>
          </a:prstGeom>
          <a:noFill/>
          <a:ln w="0" algn="ctr">
            <a:solidFill>
              <a:srgbClr val="FE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/>
              <a:t>Bygningsmodell og klima </a:t>
            </a: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SzPct val="9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SzPct val="7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SzPct val="75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401E555-89FB-472D-AC04-786EC44BAB53}" type="slidenum">
              <a:rPr lang="en-US" altLang="nb-NO" sz="1000" smtClean="0"/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nb-NO" sz="1400">
              <a:latin typeface="Times New Roman" pitchFamily="18" charset="0"/>
            </a:endParaRPr>
          </a:p>
        </p:txBody>
      </p:sp>
      <p:cxnSp>
        <p:nvCxnSpPr>
          <p:cNvPr id="3077" name="Straight Connector 6"/>
          <p:cNvCxnSpPr>
            <a:cxnSpLocks noChangeShapeType="1"/>
          </p:cNvCxnSpPr>
          <p:nvPr/>
        </p:nvCxnSpPr>
        <p:spPr bwMode="auto">
          <a:xfrm>
            <a:off x="0" y="0"/>
            <a:ext cx="457200" cy="0"/>
          </a:xfrm>
          <a:prstGeom prst="line">
            <a:avLst/>
          </a:prstGeom>
          <a:noFill/>
          <a:ln w="0" algn="ctr">
            <a:solidFill>
              <a:srgbClr val="FE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9" name="Straight Connector 7"/>
          <p:cNvCxnSpPr>
            <a:cxnSpLocks noChangeShapeType="1"/>
          </p:cNvCxnSpPr>
          <p:nvPr/>
        </p:nvCxnSpPr>
        <p:spPr bwMode="auto">
          <a:xfrm>
            <a:off x="0" y="0"/>
            <a:ext cx="457200" cy="0"/>
          </a:xfrm>
          <a:prstGeom prst="line">
            <a:avLst/>
          </a:prstGeom>
          <a:noFill/>
          <a:ln w="0" algn="ctr">
            <a:solidFill>
              <a:srgbClr val="FE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1" name="Straight Connector 8"/>
          <p:cNvCxnSpPr>
            <a:cxnSpLocks noChangeShapeType="1"/>
          </p:cNvCxnSpPr>
          <p:nvPr/>
        </p:nvCxnSpPr>
        <p:spPr bwMode="auto">
          <a:xfrm>
            <a:off x="0" y="0"/>
            <a:ext cx="457200" cy="0"/>
          </a:xfrm>
          <a:prstGeom prst="line">
            <a:avLst/>
          </a:prstGeom>
          <a:noFill/>
          <a:ln w="0" algn="ctr">
            <a:solidFill>
              <a:srgbClr val="FE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82" name="TextBox 8"/>
          <p:cNvSpPr txBox="1">
            <a:spLocks noChangeArrowheads="1"/>
          </p:cNvSpPr>
          <p:nvPr/>
        </p:nvSpPr>
        <p:spPr bwMode="auto">
          <a:xfrm>
            <a:off x="2401758" y="4602262"/>
            <a:ext cx="674224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SzPct val="9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SzPct val="7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SzPct val="75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nb-NO" altLang="nb-NO" sz="1400" dirty="0" smtClean="0"/>
              <a:t>1600 </a:t>
            </a:r>
            <a:r>
              <a:rPr lang="nb-NO" altLang="nb-NO" sz="1400" dirty="0"/>
              <a:t>m</a:t>
            </a:r>
            <a:r>
              <a:rPr lang="nb-NO" altLang="nb-NO" sz="1400" dirty="0">
                <a:cs typeface="Arial" charset="0"/>
              </a:rPr>
              <a:t>² BRA, Vinduer: </a:t>
            </a:r>
            <a:r>
              <a:rPr lang="nb-NO" altLang="nb-NO" sz="1400" dirty="0" smtClean="0">
                <a:cs typeface="Arial" charset="0"/>
              </a:rPr>
              <a:t>60 </a:t>
            </a:r>
            <a:r>
              <a:rPr lang="nb-NO" altLang="nb-NO" sz="1400" dirty="0">
                <a:cs typeface="Arial" charset="0"/>
              </a:rPr>
              <a:t>m² syd, </a:t>
            </a:r>
            <a:r>
              <a:rPr lang="nb-NO" altLang="nb-NO" sz="1400" dirty="0" smtClean="0">
                <a:cs typeface="Arial" charset="0"/>
              </a:rPr>
              <a:t>60 </a:t>
            </a:r>
            <a:r>
              <a:rPr lang="nb-NO" altLang="nb-NO" sz="1400" dirty="0">
                <a:cs typeface="Arial" charset="0"/>
              </a:rPr>
              <a:t>m² nord, </a:t>
            </a:r>
            <a:r>
              <a:rPr lang="nb-NO" altLang="nb-NO" sz="1400" dirty="0" smtClean="0">
                <a:cs typeface="Arial" charset="0"/>
              </a:rPr>
              <a:t>100</a:t>
            </a:r>
            <a:r>
              <a:rPr lang="nb-NO" altLang="nb-NO" sz="1400" dirty="0" smtClean="0">
                <a:cs typeface="Arial" charset="0"/>
              </a:rPr>
              <a:t> </a:t>
            </a:r>
            <a:r>
              <a:rPr lang="nb-NO" altLang="nb-NO" sz="1400" dirty="0">
                <a:cs typeface="Arial" charset="0"/>
              </a:rPr>
              <a:t>m² øst, </a:t>
            </a:r>
            <a:r>
              <a:rPr lang="nb-NO" altLang="nb-NO" sz="1400" dirty="0" smtClean="0">
                <a:cs typeface="Arial" charset="0"/>
              </a:rPr>
              <a:t>100</a:t>
            </a:r>
            <a:r>
              <a:rPr lang="nb-NO" altLang="nb-NO" sz="1400" dirty="0" smtClean="0">
                <a:cs typeface="Arial" charset="0"/>
              </a:rPr>
              <a:t> </a:t>
            </a:r>
            <a:r>
              <a:rPr lang="nb-NO" altLang="nb-NO" sz="1400" dirty="0">
                <a:cs typeface="Arial" charset="0"/>
              </a:rPr>
              <a:t>m² vest.  </a:t>
            </a:r>
            <a:endParaRPr lang="nb-NO" altLang="nb-NO" sz="1400" dirty="0"/>
          </a:p>
        </p:txBody>
      </p:sp>
      <p:cxnSp>
        <p:nvCxnSpPr>
          <p:cNvPr id="3083" name="Straight Connector 9"/>
          <p:cNvCxnSpPr>
            <a:cxnSpLocks noChangeShapeType="1"/>
          </p:cNvCxnSpPr>
          <p:nvPr/>
        </p:nvCxnSpPr>
        <p:spPr bwMode="auto">
          <a:xfrm>
            <a:off x="0" y="0"/>
            <a:ext cx="0" cy="457200"/>
          </a:xfrm>
          <a:prstGeom prst="line">
            <a:avLst/>
          </a:prstGeom>
          <a:noFill/>
          <a:ln w="0" algn="ctr">
            <a:solidFill>
              <a:srgbClr val="FD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84" name="TextBox 11"/>
          <p:cNvSpPr txBox="1">
            <a:spLocks noChangeArrowheads="1"/>
          </p:cNvSpPr>
          <p:nvPr/>
        </p:nvSpPr>
        <p:spPr bwMode="auto">
          <a:xfrm>
            <a:off x="950913" y="5167313"/>
            <a:ext cx="72183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SzPct val="9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SzPct val="7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SzPct val="75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nb-NO" altLang="nb-NO" sz="2000"/>
              <a:t>Klima: Oslo. Skjerming: Regn 9 grader skjerming fra horisont,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nb-NO" altLang="nb-NO" sz="2000"/>
              <a:t>men ingen nærliggende bygg som skjermer.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518" y="1334783"/>
            <a:ext cx="6928757" cy="294035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1872343" y="3526971"/>
            <a:ext cx="1138336" cy="81801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588589" y="424485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S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63477634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dirty="0"/>
              <a:t>Dokumentasjon av </a:t>
            </a:r>
            <a:r>
              <a:rPr lang="nb-NO" altLang="nb-NO" dirty="0" smtClean="0"/>
              <a:t>inndata TEK17</a:t>
            </a:r>
            <a:endParaRPr lang="nb-NO" altLang="nb-NO" dirty="0"/>
          </a:p>
        </p:txBody>
      </p:sp>
      <p:sp>
        <p:nvSpPr>
          <p:cNvPr id="614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SzPct val="9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SzPct val="7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SzPct val="75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C08E3D8-7D87-43DE-B64F-5433CC9ACD47}" type="slidenum">
              <a:rPr lang="en-US" altLang="nb-NO" sz="1000" smtClean="0"/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nb-NO" sz="1400">
              <a:latin typeface="Times New Roman" pitchFamily="18" charset="0"/>
            </a:endParaRPr>
          </a:p>
        </p:txBody>
      </p:sp>
      <p:graphicFrame>
        <p:nvGraphicFramePr>
          <p:cNvPr id="6148" name="Object 2"/>
          <p:cNvGraphicFramePr>
            <a:graphicFrameLocks noChangeAspect="1"/>
          </p:cNvGraphicFramePr>
          <p:nvPr/>
        </p:nvGraphicFramePr>
        <p:xfrm>
          <a:off x="477838" y="1582738"/>
          <a:ext cx="8666162" cy="470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8" name="Document" r:id="rId3" imgW="10333795" imgH="5611070" progId="Word.Document.12">
                  <p:embed/>
                </p:oleObj>
              </mc:Choice>
              <mc:Fallback>
                <p:oleObj name="Document" r:id="rId3" imgW="10333795" imgH="5611070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838" y="1582738"/>
                        <a:ext cx="8666162" cy="470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3317470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dirty="0"/>
              <a:t>Oppgave 1. 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36563" y="1190625"/>
            <a:ext cx="8440737" cy="4419600"/>
          </a:xfrm>
        </p:spPr>
        <p:txBody>
          <a:bodyPr>
            <a:normAutofit/>
          </a:bodyPr>
          <a:lstStyle/>
          <a:p>
            <a:r>
              <a:rPr lang="nb-NO" altLang="nb-NO" sz="2000" dirty="0"/>
              <a:t>Design først </a:t>
            </a:r>
            <a:r>
              <a:rPr lang="nb-NO" altLang="nb-NO" sz="2000" dirty="0" smtClean="0"/>
              <a:t>barnehagen</a:t>
            </a:r>
            <a:r>
              <a:rPr lang="nb-NO" altLang="nb-NO" sz="2000" dirty="0" smtClean="0"/>
              <a:t> </a:t>
            </a:r>
            <a:r>
              <a:rPr lang="nb-NO" altLang="nb-NO" sz="2000" dirty="0"/>
              <a:t>for å tilfredsstille </a:t>
            </a:r>
            <a:r>
              <a:rPr lang="nb-NO" altLang="nb-NO" sz="2000" dirty="0" smtClean="0"/>
              <a:t>TEK17 </a:t>
            </a:r>
            <a:r>
              <a:rPr lang="nb-NO" altLang="nb-NO" sz="2000" dirty="0"/>
              <a:t>.  </a:t>
            </a:r>
          </a:p>
          <a:p>
            <a:r>
              <a:rPr lang="nb-NO" altLang="nb-NO" sz="2000" dirty="0">
                <a:cs typeface="Arial" charset="0"/>
              </a:rPr>
              <a:t>Bygningskonstruksjoner skal beskrives/skisseres med U-verdier og varmekapasitet</a:t>
            </a:r>
          </a:p>
          <a:p>
            <a:r>
              <a:rPr lang="nb-NO" altLang="nb-NO" sz="2000" dirty="0">
                <a:cs typeface="Arial" charset="0"/>
              </a:rPr>
              <a:t>Energiforsyningsløsning </a:t>
            </a:r>
            <a:r>
              <a:rPr lang="nb-NO" altLang="nb-NO" sz="2000" dirty="0" smtClean="0">
                <a:cs typeface="Arial" charset="0"/>
              </a:rPr>
              <a:t>skal </a:t>
            </a:r>
            <a:r>
              <a:rPr lang="nb-NO" altLang="nb-NO" sz="2000" dirty="0">
                <a:cs typeface="Arial" charset="0"/>
              </a:rPr>
              <a:t>beskrives.  </a:t>
            </a:r>
          </a:p>
          <a:p>
            <a:r>
              <a:rPr lang="nb-NO" altLang="nb-NO" sz="2000" dirty="0">
                <a:cs typeface="Arial" charset="0"/>
              </a:rPr>
              <a:t>Inndata skal dokumenteres i tabell gitt på neste slide, med røff beskrivelse av løsninger. </a:t>
            </a:r>
          </a:p>
          <a:p>
            <a:r>
              <a:rPr lang="nb-NO" altLang="nb-NO" sz="2000" dirty="0">
                <a:cs typeface="Arial" charset="0"/>
              </a:rPr>
              <a:t>Resultater fra energiberegninger skal dokumenteres med varmtapsbudsjett, netto energibudsjett og levert energi.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DD0789A8-6BCB-4B84-904F-412A344D639A}" type="slidenum">
              <a:rPr lang="en-US" altLang="nb-NO" sz="1000" smtClean="0"/>
              <a:pPr/>
              <a:t>4</a:t>
            </a:fld>
            <a:endParaRPr lang="en-US" altLang="nb-NO" sz="1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775569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dirty="0"/>
              <a:t>Oppgave 2.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36564" y="1190625"/>
            <a:ext cx="7933714" cy="4419600"/>
          </a:xfrm>
        </p:spPr>
        <p:txBody>
          <a:bodyPr>
            <a:normAutofit fontScale="92500" lnSpcReduction="20000"/>
          </a:bodyPr>
          <a:lstStyle/>
          <a:p>
            <a:r>
              <a:rPr lang="nb-NO" altLang="nb-NO" sz="2000" dirty="0"/>
              <a:t>Redesign bygget til minimum </a:t>
            </a:r>
            <a:r>
              <a:rPr lang="nb-NO" altLang="nb-NO" sz="2000" dirty="0" smtClean="0"/>
              <a:t>NZEB-nivå, </a:t>
            </a:r>
            <a:r>
              <a:rPr lang="nb-NO" altLang="nb-NO" sz="2000" dirty="0"/>
              <a:t>eller </a:t>
            </a:r>
            <a:r>
              <a:rPr lang="nb-NO" altLang="nb-NO" sz="2000" dirty="0" smtClean="0"/>
              <a:t>Plusshusnivå</a:t>
            </a:r>
            <a:endParaRPr lang="nb-NO" altLang="nb-NO" sz="2000" dirty="0"/>
          </a:p>
          <a:p>
            <a:r>
              <a:rPr lang="nb-NO" altLang="nb-NO" sz="2000" dirty="0"/>
              <a:t>NZEB her definert som levert energi på 35 kWh/m2år eller </a:t>
            </a:r>
            <a:r>
              <a:rPr lang="nb-NO" altLang="nb-NO" sz="2000" dirty="0" smtClean="0"/>
              <a:t>lavere</a:t>
            </a:r>
          </a:p>
          <a:p>
            <a:r>
              <a:rPr lang="nb-NO" altLang="nb-NO" sz="2000" dirty="0" err="1" smtClean="0"/>
              <a:t>Plusshus</a:t>
            </a:r>
            <a:r>
              <a:rPr lang="nb-NO" altLang="nb-NO" sz="2000" dirty="0" smtClean="0"/>
              <a:t> definert som å gå 2 kWh/m²år i pluss (</a:t>
            </a:r>
            <a:r>
              <a:rPr lang="nb-NO" altLang="nb-NO" sz="2000" dirty="0" err="1" smtClean="0"/>
              <a:t>Futurebuilt-def</a:t>
            </a:r>
            <a:r>
              <a:rPr lang="nb-NO" altLang="nb-NO" sz="2000" dirty="0" smtClean="0"/>
              <a:t>)</a:t>
            </a:r>
            <a:endParaRPr lang="nb-NO" altLang="nb-NO" sz="2000" dirty="0"/>
          </a:p>
          <a:p>
            <a:r>
              <a:rPr lang="nb-NO" altLang="nb-NO" sz="2000" dirty="0"/>
              <a:t>Man kan bryte med normerte verdier der man kan dokumentere/sannsynliggjøre bedre verdier</a:t>
            </a:r>
          </a:p>
          <a:p>
            <a:r>
              <a:rPr lang="nb-NO" altLang="nb-NO" sz="2000" dirty="0">
                <a:cs typeface="Arial" charset="0"/>
              </a:rPr>
              <a:t>Energibruk skal dokumenteres som forventet energibruk, dvs. lokalt klima (Oslo), og andre inndata som man tror er mer riktig enn normerte verdier </a:t>
            </a:r>
          </a:p>
          <a:p>
            <a:r>
              <a:rPr lang="nb-NO" altLang="nb-NO" sz="2000" dirty="0">
                <a:cs typeface="Arial" charset="0"/>
              </a:rPr>
              <a:t>Bygningskonstruksjoner skal beskrives/skisseres med U-verdier og varmekapasitet</a:t>
            </a:r>
          </a:p>
          <a:p>
            <a:r>
              <a:rPr lang="nb-NO" altLang="nb-NO" sz="2000" dirty="0">
                <a:cs typeface="Arial" charset="0"/>
              </a:rPr>
              <a:t>Termisk energiforsyningsløsning skal beskrives  </a:t>
            </a:r>
          </a:p>
          <a:p>
            <a:r>
              <a:rPr lang="nb-NO" altLang="nb-NO" sz="2000" dirty="0">
                <a:cs typeface="Arial" charset="0"/>
              </a:rPr>
              <a:t>Solcelleanlegg for at bygget skal nå NZEB-nivå (eller bedre) skal beskrives.  </a:t>
            </a:r>
          </a:p>
          <a:p>
            <a:r>
              <a:rPr lang="nb-NO" altLang="nb-NO" sz="2000" dirty="0">
                <a:cs typeface="Arial" charset="0"/>
              </a:rPr>
              <a:t>Inndata skal dokumenteres i tabell gitt på neste slide, med røff beskrivelse av løsninger. </a:t>
            </a:r>
          </a:p>
          <a:p>
            <a:r>
              <a:rPr lang="nb-NO" altLang="nb-NO" sz="2000" dirty="0">
                <a:cs typeface="Arial" charset="0"/>
              </a:rPr>
              <a:t>Resultater fra energiberegninger skal dokumenteres med varmtapsbudsjett, netto energibudsjett og levert energi.</a:t>
            </a:r>
          </a:p>
          <a:p>
            <a:r>
              <a:rPr lang="nb-NO" altLang="nb-NO" sz="2000" dirty="0">
                <a:cs typeface="Arial" charset="0"/>
              </a:rPr>
              <a:t>Solcelleproduksjon og mismatch el-behov og produksjon skal beregnes.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DD0789A8-6BCB-4B84-904F-412A344D639A}" type="slidenum">
              <a:rPr lang="en-US" altLang="nb-NO" sz="1000" smtClean="0"/>
              <a:pPr/>
              <a:t>5</a:t>
            </a:fld>
            <a:endParaRPr lang="en-US" altLang="nb-NO" sz="1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231621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dirty="0"/>
              <a:t>Dokumentasjon av </a:t>
            </a:r>
            <a:r>
              <a:rPr lang="nb-NO" altLang="nb-NO" dirty="0" smtClean="0"/>
              <a:t>inndata NZEB eller </a:t>
            </a:r>
            <a:r>
              <a:rPr lang="nb-NO" altLang="nb-NO" dirty="0" err="1" smtClean="0"/>
              <a:t>Plusshus</a:t>
            </a:r>
            <a:endParaRPr lang="nb-NO" altLang="nb-NO" dirty="0"/>
          </a:p>
        </p:txBody>
      </p:sp>
      <p:sp>
        <p:nvSpPr>
          <p:cNvPr id="614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SzPct val="9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SzPct val="7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SzPct val="75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C08E3D8-7D87-43DE-B64F-5433CC9ACD47}" type="slidenum">
              <a:rPr lang="en-US" altLang="nb-NO" sz="1000" smtClean="0"/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nb-NO" sz="1400">
              <a:latin typeface="Times New Roman" pitchFamily="18" charset="0"/>
            </a:endParaRPr>
          </a:p>
        </p:txBody>
      </p:sp>
      <p:graphicFrame>
        <p:nvGraphicFramePr>
          <p:cNvPr id="6148" name="Object 2"/>
          <p:cNvGraphicFramePr>
            <a:graphicFrameLocks noChangeAspect="1"/>
          </p:cNvGraphicFramePr>
          <p:nvPr/>
        </p:nvGraphicFramePr>
        <p:xfrm>
          <a:off x="477838" y="1582738"/>
          <a:ext cx="8666162" cy="470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Document" r:id="rId3" imgW="10333795" imgH="5611070" progId="Word.Document.12">
                  <p:embed/>
                </p:oleObj>
              </mc:Choice>
              <mc:Fallback>
                <p:oleObj name="Document" r:id="rId3" imgW="10333795" imgH="5611070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838" y="1582738"/>
                        <a:ext cx="8666162" cy="470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7113717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40953</TotalTime>
  <Words>253</Words>
  <Application>Microsoft Office PowerPoint</Application>
  <PresentationFormat>On-screen Show (4:3)</PresentationFormat>
  <Paragraphs>34</Paragraphs>
  <Slides>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Document</vt:lpstr>
      <vt:lpstr>Øvingsoppgave  barnehage   </vt:lpstr>
      <vt:lpstr>Bygningsmodell og klima </vt:lpstr>
      <vt:lpstr>Dokumentasjon av inndata TEK17</vt:lpstr>
      <vt:lpstr>Oppgave 1. </vt:lpstr>
      <vt:lpstr>Oppgave 2.</vt:lpstr>
      <vt:lpstr>Dokumentasjon av inndata NZEB eller Plusshus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Lisø, Kim Robert</dc:creator>
  <cp:lastModifiedBy>Dokka, Tor Helge</cp:lastModifiedBy>
  <cp:revision>493</cp:revision>
  <cp:lastPrinted>2014-06-12T06:40:04Z</cp:lastPrinted>
  <dcterms:created xsi:type="dcterms:W3CDTF">2012-03-27T06:48:31Z</dcterms:created>
  <dcterms:modified xsi:type="dcterms:W3CDTF">2018-11-06T07:45:10Z</dcterms:modified>
</cp:coreProperties>
</file>