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8"/>
  </p:notesMasterIdLst>
  <p:handoutMasterIdLst>
    <p:handoutMasterId r:id="rId9"/>
  </p:handoutMasterIdLst>
  <p:sldIdLst>
    <p:sldId id="412" r:id="rId2"/>
    <p:sldId id="413" r:id="rId3"/>
    <p:sldId id="414" r:id="rId4"/>
    <p:sldId id="415" r:id="rId5"/>
    <p:sldId id="416" r:id="rId6"/>
    <p:sldId id="417" r:id="rId7"/>
  </p:sldIdLst>
  <p:sldSz cx="9144000" cy="6858000" type="screen4x3"/>
  <p:notesSz cx="7099300" cy="102346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gor-Jensen, Ole" initials="OMJ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D0"/>
    <a:srgbClr val="000000"/>
    <a:srgbClr val="D2D600"/>
    <a:srgbClr val="FBFB00"/>
    <a:srgbClr val="FFFFFF"/>
    <a:srgbClr val="FFD600"/>
    <a:srgbClr val="92BD11"/>
    <a:srgbClr val="62BEE7"/>
    <a:srgbClr val="CEE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6291" autoAdjust="0"/>
  </p:normalViewPr>
  <p:slideViewPr>
    <p:cSldViewPr snapToGrid="0">
      <p:cViewPr>
        <p:scale>
          <a:sx n="86" d="100"/>
          <a:sy n="86" d="100"/>
        </p:scale>
        <p:origin x="-84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871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738" y="0"/>
            <a:ext cx="3076870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D1506B-5AE1-4548-A197-BD4F9DE2B148}" type="datetime1">
              <a:rPr lang="sv-SE"/>
              <a:pPr/>
              <a:t>2015-03-17</a:t>
            </a:fld>
            <a:endParaRPr lang="sv-SE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0736"/>
            <a:ext cx="3076871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A69894-7DF0-45EB-8BF7-CDCDBF69C87C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826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871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738" y="0"/>
            <a:ext cx="3076870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864487-FCBC-41DD-B2E5-B8F210F25663}" type="datetime1">
              <a:rPr lang="sv-SE"/>
              <a:pPr/>
              <a:t>2015-03-17</a:t>
            </a:fld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38" y="4861194"/>
            <a:ext cx="5678425" cy="460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736"/>
            <a:ext cx="3076871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6405AB-6765-4E40-AE9D-967FF56FA0E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8296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8582" indent="-2956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2434" indent="-2364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5407" indent="-2364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28380" indent="-2364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1354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4327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7301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0274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04B0DA7C-4B31-4CA6-967F-B6CC462B0501}" type="slidenum">
              <a:rPr lang="en-US" altLang="nb-NO" smtClean="0"/>
              <a:pPr>
                <a:spcBef>
                  <a:spcPct val="0"/>
                </a:spcBef>
              </a:pPr>
              <a:t>1</a:t>
            </a:fld>
            <a:endParaRPr lang="en-US" altLang="nb-N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8582" indent="-2956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2434" indent="-2364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5407" indent="-2364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28380" indent="-2364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1354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4327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7301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0274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9E36ED47-A65A-4CBD-AC39-3CD5A454E074}" type="slidenum">
              <a:rPr lang="en-US" altLang="nb-NO" smtClean="0"/>
              <a:pPr>
                <a:spcBef>
                  <a:spcPct val="0"/>
                </a:spcBef>
              </a:pPr>
              <a:t>2</a:t>
            </a:fld>
            <a:endParaRPr lang="en-US" altLang="nb-N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8582" indent="-2956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2434" indent="-2364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5407" indent="-2364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28380" indent="-2364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1354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4327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7301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0274" indent="-2364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98F1F2E-D44C-4D79-828C-2027DF1FFA45}" type="slidenum">
              <a:rPr lang="en-US" altLang="nb-NO" smtClean="0"/>
              <a:pPr>
                <a:spcBef>
                  <a:spcPct val="0"/>
                </a:spcBef>
              </a:pPr>
              <a:t>3</a:t>
            </a:fld>
            <a:endParaRPr lang="en-US" alt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C84AF-F973-4B88-A18A-9467CBFF6B7D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47494-78C2-4484-B948-D2EBEF782FCE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E36AAE-5B5B-42D2-966A-43A72200CCAD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D27CF-354B-476E-81E8-3BFF4BEBC1E0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C5C20-89D8-457F-B83C-944704BF253A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0998F-ED02-4902-A156-45093329C27B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8BDE4-2950-4DC3-9363-C8C6BAD29AAE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943CF-1CC4-47D1-A887-AE7091FABD90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453DC-A5FF-46F8-9797-5438EC56914D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A248F-5A5B-457D-B0E2-AD6E07A0B528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630243-43D7-43DB-B015-83195F777BF7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B5A3CE1-A285-47DE-8E19-5C45EDB892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sv-SE" smtClean="0"/>
              <a:t>Skanska Teknikk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 spd="slow">
    <p:wip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1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Straight Connector 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FE4662-6899-4BC8-8BBC-7D97A21EAA61}" type="slidenum">
              <a:rPr lang="en-US" altLang="nb-NO" sz="10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nb-NO" sz="1400" smtClean="0">
              <a:latin typeface="Times New Roman" pitchFamily="18" charset="0"/>
            </a:endParaRPr>
          </a:p>
        </p:txBody>
      </p:sp>
      <p:cxnSp>
        <p:nvCxnSpPr>
          <p:cNvPr id="2053" name="Straight Connector 1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6" y="520445"/>
            <a:ext cx="8561388" cy="1470025"/>
          </a:xfrm>
        </p:spPr>
        <p:txBody>
          <a:bodyPr/>
          <a:lstStyle/>
          <a:p>
            <a:pPr algn="ctr"/>
            <a:r>
              <a:rPr lang="en-GB" altLang="nb-NO" sz="4000" dirty="0" err="1" smtClean="0"/>
              <a:t>Øvingsoppgave</a:t>
            </a:r>
            <a:r>
              <a:rPr lang="en-GB" altLang="nb-NO" sz="4000" dirty="0" smtClean="0"/>
              <a:t> </a:t>
            </a:r>
            <a:br>
              <a:rPr lang="en-GB" altLang="nb-NO" sz="4000" dirty="0" smtClean="0"/>
            </a:br>
            <a:r>
              <a:rPr lang="en-GB" altLang="nb-NO" sz="4000" dirty="0" smtClean="0"/>
              <a:t>- Fra TEK10 </a:t>
            </a:r>
            <a:r>
              <a:rPr lang="en-GB" altLang="nb-NO" sz="4000" dirty="0" err="1" smtClean="0"/>
              <a:t>til</a:t>
            </a:r>
            <a:r>
              <a:rPr lang="en-GB" altLang="nb-NO" sz="4000" dirty="0" smtClean="0"/>
              <a:t> </a:t>
            </a:r>
            <a:r>
              <a:rPr lang="en-GB" altLang="nb-NO" sz="4000" dirty="0" err="1" smtClean="0"/>
              <a:t>nullenergi</a:t>
            </a:r>
            <a:r>
              <a:rPr lang="en-GB" altLang="nb-NO" sz="4000" dirty="0" smtClean="0"/>
              <a:t> - </a:t>
            </a:r>
            <a:br>
              <a:rPr lang="en-GB" altLang="nb-NO" sz="4000" dirty="0" smtClean="0"/>
            </a:br>
            <a:r>
              <a:rPr lang="en-GB" altLang="nb-NO" sz="4000" dirty="0" smtClean="0"/>
              <a:t> </a:t>
            </a:r>
            <a:endParaRPr lang="nb-NO" altLang="nb-NO" sz="4000" dirty="0" smtClean="0"/>
          </a:p>
        </p:txBody>
      </p:sp>
      <p:cxnSp>
        <p:nvCxnSpPr>
          <p:cNvPr id="2055" name="Straight Connector 1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0188" y="5141913"/>
            <a:ext cx="7661275" cy="1219200"/>
          </a:xfrm>
        </p:spPr>
        <p:txBody>
          <a:bodyPr/>
          <a:lstStyle/>
          <a:p>
            <a:pPr algn="l"/>
            <a:endParaRPr lang="nb-NO" altLang="nb-NO" smtClean="0"/>
          </a:p>
          <a:p>
            <a:pPr algn="l"/>
            <a:endParaRPr lang="nb-NO" altLang="nb-NO" smtClean="0"/>
          </a:p>
          <a:p>
            <a:pPr algn="l"/>
            <a:r>
              <a:rPr lang="nb-NO" altLang="nb-NO" sz="1000" smtClean="0"/>
              <a:t>Tor Helge Dokka, SINTEF Byggforsk</a:t>
            </a:r>
          </a:p>
        </p:txBody>
      </p:sp>
      <p:cxnSp>
        <p:nvCxnSpPr>
          <p:cNvPr id="2057" name="Straight Connector 1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" name="Straight Connector 1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9" name="Straight Connector 1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Right Arrow 7"/>
          <p:cNvSpPr>
            <a:spLocks noChangeArrowheads="1"/>
          </p:cNvSpPr>
          <p:nvPr/>
        </p:nvSpPr>
        <p:spPr bwMode="auto">
          <a:xfrm>
            <a:off x="3789363" y="3294063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nb-NO" altLang="nb-NO" sz="2000"/>
          </a:p>
        </p:txBody>
      </p:sp>
      <p:cxnSp>
        <p:nvCxnSpPr>
          <p:cNvPr id="2061" name="Straight Connector 1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2" name="TextBox 8"/>
          <p:cNvSpPr txBox="1">
            <a:spLocks noChangeArrowheads="1"/>
          </p:cNvSpPr>
          <p:nvPr/>
        </p:nvSpPr>
        <p:spPr bwMode="auto">
          <a:xfrm>
            <a:off x="696913" y="4752975"/>
            <a:ext cx="1157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 sz="1200"/>
              <a:t>”TEK10 skole”</a:t>
            </a:r>
          </a:p>
        </p:txBody>
      </p:sp>
      <p:cxnSp>
        <p:nvCxnSpPr>
          <p:cNvPr id="2063" name="Straight Connector 1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4" name="TextBox 9"/>
          <p:cNvSpPr txBox="1">
            <a:spLocks noChangeArrowheads="1"/>
          </p:cNvSpPr>
          <p:nvPr/>
        </p:nvSpPr>
        <p:spPr bwMode="auto">
          <a:xfrm>
            <a:off x="4330700" y="4687888"/>
            <a:ext cx="48323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 sz="1200"/>
              <a:t>Nullenergiskole: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 sz="1000"/>
              <a:t>http://biofriendly.com/blog/energy/first-zero-energy-school-about-to-be-in-session/”</a:t>
            </a:r>
          </a:p>
        </p:txBody>
      </p:sp>
      <p:cxnSp>
        <p:nvCxnSpPr>
          <p:cNvPr id="2065" name="Straight Connector 1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66" name="Picture 19" descr="richardsville-elementary-school_0001_fullsiz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463" y="2522538"/>
            <a:ext cx="38544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20" descr="Skogn_barne-og_ungdomsskole_Levanger_Gammelt_og_nytt_kobles_samm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78"/>
          <a:stretch>
            <a:fillRect/>
          </a:stretch>
        </p:blipFill>
        <p:spPr bwMode="auto">
          <a:xfrm>
            <a:off x="320675" y="2363788"/>
            <a:ext cx="3294063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6643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4" name="Straight Connector 10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" name="Straight Connector 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mtClean="0"/>
              <a:t>Bygningsmodell og klima </a:t>
            </a:r>
          </a:p>
        </p:txBody>
      </p:sp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01E555-89FB-472D-AC04-786EC44BAB53}" type="slidenum">
              <a:rPr lang="en-US" altLang="nb-NO" sz="10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nb-NO" sz="1400" smtClean="0">
              <a:latin typeface="Times New Roman" pitchFamily="18" charset="0"/>
            </a:endParaRPr>
          </a:p>
        </p:txBody>
      </p:sp>
      <p:cxnSp>
        <p:nvCxnSpPr>
          <p:cNvPr id="3079" name="Straight Connector 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80" name="Picture 7" descr="Byggmodell 1000 m2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270000"/>
            <a:ext cx="6088063" cy="342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81" name="Straight Connector 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8"/>
          <p:cNvSpPr txBox="1">
            <a:spLocks noChangeArrowheads="1"/>
          </p:cNvSpPr>
          <p:nvPr/>
        </p:nvSpPr>
        <p:spPr bwMode="auto">
          <a:xfrm>
            <a:off x="871538" y="4275138"/>
            <a:ext cx="57610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 sz="1400"/>
              <a:t>1000 m</a:t>
            </a:r>
            <a:r>
              <a:rPr lang="nb-NO" altLang="nb-NO" sz="1400">
                <a:cs typeface="Arial" charset="0"/>
              </a:rPr>
              <a:t>² BRA, Vinduer: 80 m² syd, 80 m² nord, 20 m² øst, 20 m² vest.  </a:t>
            </a:r>
            <a:endParaRPr lang="nb-NO" altLang="nb-NO" sz="1400"/>
          </a:p>
        </p:txBody>
      </p:sp>
      <p:cxnSp>
        <p:nvCxnSpPr>
          <p:cNvPr id="3083" name="Straight Connector 9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950913" y="5167313"/>
            <a:ext cx="72183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b-NO" altLang="nb-NO" sz="2000"/>
              <a:t>Klima: Oslo. Skjerming: Regn 9 grader skjerming fra horisont,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b-NO" altLang="nb-NO" sz="2000"/>
              <a:t>men ingen nærliggende bygg som skjermer. </a:t>
            </a:r>
          </a:p>
        </p:txBody>
      </p:sp>
    </p:spTree>
    <p:extLst>
      <p:ext uri="{BB962C8B-B14F-4D97-AF65-F5344CB8AC3E}">
        <p14:creationId xmlns:p14="http://schemas.microsoft.com/office/powerpoint/2010/main" val="3963477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98" name="Straight Connector 9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9" name="Straight Connector 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mtClean="0"/>
              <a:t>TEK 10 Spek: Inndata</a:t>
            </a:r>
          </a:p>
        </p:txBody>
      </p:sp>
      <p:cxnSp>
        <p:nvCxnSpPr>
          <p:cNvPr id="4101" name="Straight Connector 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761AB79-3E8F-494C-8C00-984C589B0512}" type="slidenum">
              <a:rPr lang="en-US" altLang="nb-NO" sz="10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nb-NO" sz="1400" smtClean="0">
              <a:latin typeface="Times New Roman" pitchFamily="18" charset="0"/>
            </a:endParaRPr>
          </a:p>
        </p:txBody>
      </p:sp>
      <p:cxnSp>
        <p:nvCxnSpPr>
          <p:cNvPr id="4103" name="Straight Connector 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Straight Connector 8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16063"/>
            <a:ext cx="8469313" cy="438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48543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mtClean="0"/>
              <a:t>Oppgave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36564" y="1190625"/>
            <a:ext cx="7903650" cy="4419600"/>
          </a:xfrm>
        </p:spPr>
        <p:txBody>
          <a:bodyPr>
            <a:normAutofit fontScale="92500" lnSpcReduction="20000"/>
          </a:bodyPr>
          <a:lstStyle/>
          <a:p>
            <a:r>
              <a:rPr lang="nb-NO" altLang="nb-NO" sz="1800" dirty="0" smtClean="0"/>
              <a:t>Re-design skolen til et </a:t>
            </a:r>
            <a:r>
              <a:rPr lang="nb-NO" altLang="nb-NO" sz="1800" dirty="0" err="1" smtClean="0"/>
              <a:t>passivhus</a:t>
            </a:r>
            <a:r>
              <a:rPr lang="nb-NO" altLang="nb-NO" sz="1800" dirty="0" smtClean="0"/>
              <a:t>/NZEB/nullenergibygg. </a:t>
            </a:r>
          </a:p>
          <a:p>
            <a:r>
              <a:rPr lang="nb-NO" altLang="nb-NO" sz="1800" dirty="0" smtClean="0"/>
              <a:t>Hver gruppe velger om de vil bruke nullenergi- eller nullutslippsmålsetning (eller begge deler)</a:t>
            </a:r>
          </a:p>
          <a:p>
            <a:r>
              <a:rPr lang="nb-NO" altLang="nb-NO" sz="1800" dirty="0" smtClean="0"/>
              <a:t>Arkitektur, form, volum, fasader og vindusutforming/distribusjon </a:t>
            </a:r>
            <a:r>
              <a:rPr lang="nb-NO" altLang="nb-NO" sz="1800" dirty="0" smtClean="0">
                <a:solidFill>
                  <a:srgbClr val="FFC000"/>
                </a:solidFill>
              </a:rPr>
              <a:t>kan endres</a:t>
            </a:r>
            <a:r>
              <a:rPr lang="nb-NO" altLang="nb-NO" sz="1800" dirty="0" smtClean="0"/>
              <a:t>, men oppvarmet bruksareal skal være likt (1000 m</a:t>
            </a:r>
            <a:r>
              <a:rPr lang="nb-NO" altLang="nb-NO" sz="1800" dirty="0" smtClean="0">
                <a:cs typeface="Arial" charset="0"/>
              </a:rPr>
              <a:t>²). </a:t>
            </a:r>
          </a:p>
          <a:p>
            <a:r>
              <a:rPr lang="nb-NO" altLang="nb-NO" sz="1800" dirty="0" smtClean="0">
                <a:solidFill>
                  <a:srgbClr val="FFC000"/>
                </a:solidFill>
                <a:cs typeface="Arial" charset="0"/>
              </a:rPr>
              <a:t>Bygningskonstruksjoner skal beskrives/skisseres, helst også med hvordan damp- og vindtettsjikt løses, og hvordan bygget er tenkt bygget (under telt, </a:t>
            </a:r>
            <a:r>
              <a:rPr lang="nb-NO" altLang="nb-NO" sz="1800" dirty="0" err="1" smtClean="0">
                <a:solidFill>
                  <a:srgbClr val="FFC000"/>
                </a:solidFill>
                <a:cs typeface="Arial" charset="0"/>
              </a:rPr>
              <a:t>prefab</a:t>
            </a:r>
            <a:r>
              <a:rPr lang="nb-NO" altLang="nb-NO" sz="1800" dirty="0" smtClean="0">
                <a:solidFill>
                  <a:srgbClr val="FFC000"/>
                </a:solidFill>
                <a:cs typeface="Arial" charset="0"/>
              </a:rPr>
              <a:t>, plassbygd, ….)</a:t>
            </a:r>
          </a:p>
          <a:p>
            <a:r>
              <a:rPr lang="nb-NO" altLang="nb-NO" sz="1800" dirty="0" smtClean="0">
                <a:cs typeface="Arial" charset="0"/>
              </a:rPr>
              <a:t>Løsninger for installasjoner (oppvarming, kjøling?, lys, ventilasjon og automasjon) skal beskrives/skisseres.</a:t>
            </a:r>
          </a:p>
          <a:p>
            <a:r>
              <a:rPr lang="nb-NO" altLang="nb-NO" sz="1800" dirty="0" smtClean="0">
                <a:cs typeface="Arial" charset="0"/>
              </a:rPr>
              <a:t>Energiforsyningsløsning for både termisk og elektrisk behov skal beskrives.  </a:t>
            </a:r>
          </a:p>
          <a:p>
            <a:r>
              <a:rPr lang="nb-NO" altLang="nb-NO" sz="1800" dirty="0" smtClean="0">
                <a:cs typeface="Arial" charset="0"/>
              </a:rPr>
              <a:t>Inndata skal dokumenteres i tabell gitt på neste slide, med røff beskrivelse av løsninger. </a:t>
            </a:r>
          </a:p>
          <a:p>
            <a:r>
              <a:rPr lang="nb-NO" altLang="nb-NO" sz="1800" dirty="0" smtClean="0">
                <a:cs typeface="Arial" charset="0"/>
              </a:rPr>
              <a:t>Resultater fra energiberegninger skal dokumenteres med varmtapsbudsjett, netto energibudsjett, levert energi og CO2-utslipp(se faktorer neste side).         </a:t>
            </a:r>
          </a:p>
          <a:p>
            <a:r>
              <a:rPr lang="nb-NO" altLang="nb-NO" sz="1800" dirty="0" smtClean="0">
                <a:solidFill>
                  <a:srgbClr val="FFC000"/>
                </a:solidFill>
                <a:cs typeface="Arial" charset="0"/>
              </a:rPr>
              <a:t>Kostnader: Gjør et grovt estimat på nødvendige ekstrakostnader for bygget sammenlignet med TEK10. (ikke lønnsomhetsvurdering!).          </a:t>
            </a:r>
            <a:endParaRPr lang="nb-NO" altLang="nb-NO" sz="1800" dirty="0" smtClean="0">
              <a:solidFill>
                <a:srgbClr val="FFC000"/>
              </a:solidFill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7A65E7B-0B0A-4DDB-8ECF-AB39387E8E17}" type="slidenum">
              <a:rPr lang="en-US" altLang="nb-NO" sz="10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nb-NO" sz="1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66793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mtClean="0"/>
              <a:t>Dokumentasjon av inndata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08E3D8-7D87-43DE-B64F-5433CC9ACD47}" type="slidenum">
              <a:rPr lang="en-US" altLang="nb-NO" sz="10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nb-NO" sz="1400" smtClean="0">
              <a:latin typeface="Times New Roman" pitchFamily="18" charset="0"/>
            </a:endParaRPr>
          </a:p>
        </p:txBody>
      </p:sp>
      <p:graphicFrame>
        <p:nvGraphicFramePr>
          <p:cNvPr id="6148" name="Object 2"/>
          <p:cNvGraphicFramePr>
            <a:graphicFrameLocks noChangeAspect="1"/>
          </p:cNvGraphicFramePr>
          <p:nvPr/>
        </p:nvGraphicFramePr>
        <p:xfrm>
          <a:off x="477838" y="1582738"/>
          <a:ext cx="8666162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Document" r:id="rId3" imgW="10333795" imgH="5611070" progId="Word.Document.12">
                  <p:embed/>
                </p:oleObj>
              </mc:Choice>
              <mc:Fallback>
                <p:oleObj name="Document" r:id="rId3" imgW="10333795" imgH="561107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1582738"/>
                        <a:ext cx="8666162" cy="470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331747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03263" y="104775"/>
            <a:ext cx="8440737" cy="914400"/>
          </a:xfrm>
        </p:spPr>
        <p:txBody>
          <a:bodyPr/>
          <a:lstStyle/>
          <a:p>
            <a:r>
              <a:rPr lang="nb-NO" altLang="nb-NO" smtClean="0"/>
              <a:t>Nyttig tilleggsinfo: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60709" y="1313015"/>
            <a:ext cx="4386262" cy="4327525"/>
          </a:xfrm>
        </p:spPr>
        <p:txBody>
          <a:bodyPr/>
          <a:lstStyle/>
          <a:p>
            <a:r>
              <a:rPr lang="nb-NO" altLang="nb-NO" sz="1400" dirty="0" smtClean="0"/>
              <a:t>Det skal brukes samme ”verdi” og CO2-faktor på eksportert energi (til nettet) som importert energi (kjøpt/levert). Kun eksport av el er godtatt! </a:t>
            </a:r>
          </a:p>
          <a:p>
            <a:r>
              <a:rPr lang="nb-NO" altLang="nb-NO" sz="1400" dirty="0" smtClean="0"/>
              <a:t>Når det gjelder ekstrakostnader, så regnes det ca. 1000 kr/m</a:t>
            </a:r>
            <a:r>
              <a:rPr lang="nb-NO" altLang="nb-NO" sz="1400" dirty="0" smtClean="0">
                <a:cs typeface="Arial" charset="0"/>
              </a:rPr>
              <a:t>²BRA for </a:t>
            </a:r>
            <a:r>
              <a:rPr lang="nb-NO" altLang="nb-NO" sz="1400" dirty="0" err="1" smtClean="0">
                <a:cs typeface="Arial" charset="0"/>
              </a:rPr>
              <a:t>passivhusstd</a:t>
            </a:r>
            <a:r>
              <a:rPr lang="nb-NO" altLang="nb-NO" sz="1400" dirty="0" smtClean="0">
                <a:cs typeface="Arial" charset="0"/>
              </a:rPr>
              <a:t> sammenlignet med TEK10. Dette inkluderer både bygningskropp og </a:t>
            </a:r>
            <a:r>
              <a:rPr lang="nb-NO" altLang="nb-NO" sz="1400" dirty="0" err="1" smtClean="0">
                <a:cs typeface="Arial" charset="0"/>
              </a:rPr>
              <a:t>instllasjoner</a:t>
            </a:r>
            <a:r>
              <a:rPr lang="nb-NO" altLang="nb-NO" sz="1400" dirty="0" smtClean="0">
                <a:cs typeface="Arial" charset="0"/>
              </a:rPr>
              <a:t>. </a:t>
            </a:r>
          </a:p>
          <a:p>
            <a:r>
              <a:rPr lang="nb-NO" altLang="nb-NO" sz="1400" dirty="0" smtClean="0">
                <a:cs typeface="Arial" charset="0"/>
              </a:rPr>
              <a:t>For solceller med </a:t>
            </a:r>
            <a:r>
              <a:rPr lang="nb-NO" altLang="nb-NO" sz="1400" dirty="0" err="1" smtClean="0">
                <a:cs typeface="Arial" charset="0"/>
              </a:rPr>
              <a:t>årsvirkningsgrad</a:t>
            </a:r>
            <a:r>
              <a:rPr lang="nb-NO" altLang="nb-NO" sz="1400" dirty="0" smtClean="0">
                <a:cs typeface="Arial" charset="0"/>
              </a:rPr>
              <a:t> på </a:t>
            </a:r>
            <a:r>
              <a:rPr lang="nb-NO" altLang="nb-NO" sz="1400" dirty="0" smtClean="0">
                <a:cs typeface="Arial" charset="0"/>
              </a:rPr>
              <a:t>18 %, kan det regnes med </a:t>
            </a:r>
            <a:r>
              <a:rPr lang="nb-NO" altLang="nb-NO" sz="1400" dirty="0" smtClean="0">
                <a:cs typeface="Arial" charset="0"/>
              </a:rPr>
              <a:t>en kost på 4 </a:t>
            </a:r>
            <a:r>
              <a:rPr lang="nb-NO" altLang="nb-NO" sz="1400" dirty="0" smtClean="0">
                <a:cs typeface="Arial" charset="0"/>
              </a:rPr>
              <a:t>000 kr per </a:t>
            </a:r>
            <a:r>
              <a:rPr lang="nb-NO" altLang="nb-NO" sz="1400" dirty="0" smtClean="0"/>
              <a:t>m</a:t>
            </a:r>
            <a:r>
              <a:rPr lang="nb-NO" altLang="nb-NO" sz="1400" dirty="0" smtClean="0">
                <a:cs typeface="Arial" charset="0"/>
              </a:rPr>
              <a:t>². </a:t>
            </a:r>
            <a:endParaRPr lang="nb-NO" altLang="nb-NO" sz="1400" dirty="0" smtClean="0">
              <a:cs typeface="Arial" charset="0"/>
            </a:endParaRPr>
          </a:p>
          <a:p>
            <a:r>
              <a:rPr lang="nb-NO" altLang="nb-NO" sz="1400" dirty="0" smtClean="0">
                <a:cs typeface="Arial" charset="0"/>
              </a:rPr>
              <a:t>For </a:t>
            </a:r>
            <a:r>
              <a:rPr lang="nb-NO" altLang="nb-NO" sz="1400" dirty="0" smtClean="0">
                <a:cs typeface="Arial" charset="0"/>
              </a:rPr>
              <a:t>solfangere kan det regnes ca. </a:t>
            </a:r>
            <a:r>
              <a:rPr lang="nb-NO" altLang="nb-NO" sz="1400" dirty="0" smtClean="0">
                <a:cs typeface="Arial" charset="0"/>
              </a:rPr>
              <a:t>3000 </a:t>
            </a:r>
            <a:r>
              <a:rPr lang="nb-NO" altLang="nb-NO" sz="1400" dirty="0" smtClean="0">
                <a:cs typeface="Arial" charset="0"/>
              </a:rPr>
              <a:t>kr per </a:t>
            </a:r>
            <a:r>
              <a:rPr lang="nb-NO" altLang="nb-NO" sz="1400" dirty="0" smtClean="0"/>
              <a:t>m</a:t>
            </a:r>
            <a:r>
              <a:rPr lang="nb-NO" altLang="nb-NO" sz="1400" dirty="0" smtClean="0">
                <a:cs typeface="Arial" charset="0"/>
              </a:rPr>
              <a:t>² solfangerpanel, med en </a:t>
            </a:r>
            <a:r>
              <a:rPr lang="nb-NO" altLang="nb-NO" sz="1400" dirty="0" err="1" smtClean="0">
                <a:cs typeface="Arial" charset="0"/>
              </a:rPr>
              <a:t>årsvirkningsgrad</a:t>
            </a:r>
            <a:r>
              <a:rPr lang="nb-NO" altLang="nb-NO" sz="1400" dirty="0" smtClean="0">
                <a:cs typeface="Arial" charset="0"/>
              </a:rPr>
              <a:t> </a:t>
            </a:r>
            <a:r>
              <a:rPr lang="nb-NO" altLang="nb-NO" sz="1400" dirty="0" smtClean="0">
                <a:cs typeface="Arial" charset="0"/>
              </a:rPr>
              <a:t>på 45 %. Økes den til 55 %  økes prisen til ca. 3000 kr per </a:t>
            </a:r>
            <a:r>
              <a:rPr lang="nb-NO" altLang="nb-NO" sz="1400" dirty="0" smtClean="0"/>
              <a:t>m</a:t>
            </a:r>
            <a:r>
              <a:rPr lang="nb-NO" altLang="nb-NO" sz="1400" dirty="0" smtClean="0">
                <a:cs typeface="Arial" charset="0"/>
              </a:rPr>
              <a:t>². </a:t>
            </a:r>
          </a:p>
          <a:p>
            <a:r>
              <a:rPr lang="nb-NO" altLang="nb-NO" sz="1400" dirty="0" smtClean="0">
                <a:cs typeface="Arial" charset="0"/>
              </a:rPr>
              <a:t>Solfluks </a:t>
            </a:r>
            <a:r>
              <a:rPr lang="nb-NO" altLang="nb-NO" sz="1400" dirty="0" smtClean="0">
                <a:cs typeface="Arial" charset="0"/>
              </a:rPr>
              <a:t>(W/</a:t>
            </a:r>
            <a:r>
              <a:rPr lang="nb-NO" altLang="nb-NO" sz="1400" dirty="0" smtClean="0"/>
              <a:t>m</a:t>
            </a:r>
            <a:r>
              <a:rPr lang="nb-NO" altLang="nb-NO" sz="1400" dirty="0" smtClean="0">
                <a:cs typeface="Arial" charset="0"/>
              </a:rPr>
              <a:t>²) er gitt i tabell til høyre. Gang verdiene med 8,76 for å få solinnstråling i kWh/</a:t>
            </a:r>
            <a:r>
              <a:rPr lang="nb-NO" altLang="nb-NO" sz="1400" dirty="0" smtClean="0"/>
              <a:t>m</a:t>
            </a:r>
            <a:r>
              <a:rPr lang="nb-NO" altLang="nb-NO" sz="1400" dirty="0" smtClean="0">
                <a:cs typeface="Arial" charset="0"/>
              </a:rPr>
              <a:t>²år     </a:t>
            </a:r>
            <a:r>
              <a:rPr lang="nb-NO" altLang="nb-NO" sz="1400" dirty="0" smtClean="0"/>
              <a:t>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D0AFB5-376E-4D85-88AA-056D78B5C0CB}" type="slidenum">
              <a:rPr lang="en-US" altLang="nb-NO" sz="10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nb-NO" sz="1400" smtClean="0">
              <a:latin typeface="Times New Roman" pitchFamily="18" charset="0"/>
            </a:endParaRPr>
          </a:p>
        </p:txBody>
      </p:sp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971" y="918190"/>
            <a:ext cx="73390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7"/>
          <a:stretch>
            <a:fillRect/>
          </a:stretch>
        </p:blipFill>
        <p:spPr bwMode="auto">
          <a:xfrm>
            <a:off x="4799012" y="3127580"/>
            <a:ext cx="434498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7" y="2797380"/>
            <a:ext cx="361315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942879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lstøtende">
  <a:themeElements>
    <a:clrScheme name="Tilstøtend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ilstøten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Skanska white green</Template>
  <TotalTime>21298</TotalTime>
  <Words>364</Words>
  <Application>Microsoft Office PowerPoint</Application>
  <PresentationFormat>Skjermfremvisning (4:3)</PresentationFormat>
  <Paragraphs>38</Paragraphs>
  <Slides>6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8" baseType="lpstr">
      <vt:lpstr>Tilstøtende</vt:lpstr>
      <vt:lpstr>Word 2007 Document</vt:lpstr>
      <vt:lpstr>Øvingsoppgave  - Fra TEK10 til nullenergi -   </vt:lpstr>
      <vt:lpstr>Bygningsmodell og klima </vt:lpstr>
      <vt:lpstr>TEK 10 Spek: Inndata</vt:lpstr>
      <vt:lpstr>Oppgave</vt:lpstr>
      <vt:lpstr>Dokumentasjon av inndata</vt:lpstr>
      <vt:lpstr>Nyttig tilleggsinfo: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Lisø, Kim Robert</dc:creator>
  <cp:lastModifiedBy>Dokka, Tor Helge</cp:lastModifiedBy>
  <cp:revision>485</cp:revision>
  <cp:lastPrinted>2014-06-12T06:40:04Z</cp:lastPrinted>
  <dcterms:created xsi:type="dcterms:W3CDTF">2012-03-27T06:48:31Z</dcterms:created>
  <dcterms:modified xsi:type="dcterms:W3CDTF">2015-03-17T20:38:41Z</dcterms:modified>
</cp:coreProperties>
</file>